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182F-7F44-40C5-94CE-141D2761DAAC}" type="datetimeFigureOut">
              <a:rPr lang="ru-RU" smtClean="0"/>
              <a:t>25.10.2012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952E4-9A1D-44EF-9B72-730C6C7807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952E4-9A1D-44EF-9B72-730C6C7807CC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427-9B54-4126-9194-BAAC163DB69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F26-3002-4BD9-9664-EB76393AD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427-9B54-4126-9194-BAAC163DB69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F26-3002-4BD9-9664-EB76393AD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427-9B54-4126-9194-BAAC163DB69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F26-3002-4BD9-9664-EB76393AD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427-9B54-4126-9194-BAAC163DB69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F26-3002-4BD9-9664-EB76393AD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427-9B54-4126-9194-BAAC163DB69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F26-3002-4BD9-9664-EB76393AD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427-9B54-4126-9194-BAAC163DB69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F26-3002-4BD9-9664-EB76393AD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427-9B54-4126-9194-BAAC163DB69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F26-3002-4BD9-9664-EB76393AD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427-9B54-4126-9194-BAAC163DB69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F26-3002-4BD9-9664-EB76393AD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427-9B54-4126-9194-BAAC163DB69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F26-3002-4BD9-9664-EB76393AD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427-9B54-4126-9194-BAAC163DB69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F26-3002-4BD9-9664-EB76393AD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D427-9B54-4126-9194-BAAC163DB69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CF26-3002-4BD9-9664-EB76393AD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D427-9B54-4126-9194-BAAC163DB69C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CF26-3002-4BD9-9664-EB76393AD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me_zamok_250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u="sng" dirty="0" smtClean="0"/>
              <a:t>Тема урока</a:t>
            </a:r>
            <a:r>
              <a:rPr lang="ru-RU" sz="6600" b="1" dirty="0" smtClean="0"/>
              <a:t>:</a:t>
            </a:r>
            <a:br>
              <a:rPr lang="ru-RU" sz="6600" b="1" dirty="0" smtClean="0"/>
            </a:br>
            <a:r>
              <a:rPr lang="ru-RU" sz="6600" b="1" dirty="0" smtClean="0"/>
              <a:t>Сословие воюющих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00702"/>
            <a:ext cx="8229600" cy="112552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Замок</a:t>
            </a:r>
            <a:r>
              <a:rPr lang="ru-RU" dirty="0" smtClean="0"/>
              <a:t> — здание (или комплекс зданий), сочетающие в себе жилые и оборонительно-фортификационные функции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-1"/>
            <a:ext cx="8072493" cy="53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643446"/>
            <a:ext cx="8715436" cy="18573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Торжественные обеды, устраивавшиеся в замке, отличались пышностью и обилием церемоний. Обязательно играла музыка, часто выступали певцы и поэты, жонглеры. Места за столами распределялись в зависимости от знатности рода и приближенности к хозяевам.</a:t>
            </a: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570" cy="452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i="1" dirty="0"/>
              <a:t>1. Главная ценность средневекового общества:</a:t>
            </a:r>
            <a:endParaRPr lang="ru-RU" sz="3400" dirty="0"/>
          </a:p>
          <a:p>
            <a:pPr>
              <a:buNone/>
            </a:pPr>
            <a:r>
              <a:rPr lang="ru-RU" sz="3400" dirty="0"/>
              <a:t>а) богатство   б) земля    в) деньги</a:t>
            </a:r>
          </a:p>
          <a:p>
            <a:pPr>
              <a:buNone/>
            </a:pPr>
            <a:r>
              <a:rPr lang="ru-RU" sz="3400" b="1" i="1" dirty="0"/>
              <a:t>2.  Самое многочисленное сословие средневекового общества: </a:t>
            </a:r>
            <a:endParaRPr lang="ru-RU" sz="3400" dirty="0"/>
          </a:p>
          <a:p>
            <a:pPr>
              <a:buNone/>
            </a:pPr>
            <a:r>
              <a:rPr lang="ru-RU" sz="3400" dirty="0"/>
              <a:t>а) горожане   б) крестьяне  в) купцы</a:t>
            </a:r>
          </a:p>
          <a:p>
            <a:pPr>
              <a:buNone/>
            </a:pPr>
            <a:r>
              <a:rPr lang="ru-RU" sz="3400" b="1" i="1" dirty="0"/>
              <a:t>3. Большие группы людей, которые отличаются друг от </a:t>
            </a:r>
            <a:r>
              <a:rPr lang="ru-RU" sz="3400" b="1" i="1" dirty="0" smtClean="0"/>
              <a:t>друга закрепленными </a:t>
            </a:r>
            <a:r>
              <a:rPr lang="ru-RU" sz="3400" b="1" i="1" dirty="0"/>
              <a:t>за ними правами и обязанностями, передающимися по наследству – это:</a:t>
            </a:r>
            <a:endParaRPr lang="ru-RU" sz="3400" dirty="0"/>
          </a:p>
          <a:p>
            <a:pPr>
              <a:buNone/>
            </a:pPr>
            <a:r>
              <a:rPr lang="ru-RU" sz="3400" dirty="0"/>
              <a:t>а) сословия   б) части  в) коллективы</a:t>
            </a:r>
          </a:p>
          <a:p>
            <a:pPr>
              <a:buNone/>
            </a:pPr>
            <a:r>
              <a:rPr lang="ru-RU" sz="3400" b="1" i="1" dirty="0"/>
              <a:t>4. Работа крестьянина на поле сеньора, в его хозяйстве – называется:</a:t>
            </a:r>
            <a:endParaRPr lang="ru-RU" sz="3400" dirty="0"/>
          </a:p>
          <a:p>
            <a:pPr>
              <a:buNone/>
            </a:pPr>
            <a:r>
              <a:rPr lang="ru-RU" sz="3400" dirty="0"/>
              <a:t>а) барщина   б) повинность  в) оброк</a:t>
            </a:r>
          </a:p>
          <a:p>
            <a:pPr>
              <a:buNone/>
            </a:pPr>
            <a:r>
              <a:rPr lang="ru-RU" sz="3400" b="1" i="1" dirty="0"/>
              <a:t>5. Вставьте вместо пропусков: Средневековое общество состояло из 3 сословий. «Те, кто молится» - это духовенство. «Те, </a:t>
            </a:r>
            <a:r>
              <a:rPr lang="ru-RU" sz="3400" b="1" i="1" dirty="0" err="1"/>
              <a:t>кто______</a:t>
            </a:r>
            <a:r>
              <a:rPr lang="ru-RU" sz="3400" b="1" i="1" dirty="0"/>
              <a:t>» - это рыцари. «Те, </a:t>
            </a:r>
            <a:r>
              <a:rPr lang="ru-RU" sz="3400" b="1" i="1" dirty="0" err="1"/>
              <a:t>кто______</a:t>
            </a:r>
            <a:r>
              <a:rPr lang="ru-RU" sz="3400" b="1" i="1" dirty="0"/>
              <a:t>» - это крестьяне. </a:t>
            </a:r>
            <a:endParaRPr lang="ru-RU" sz="34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Давайте вспомним…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чем состояли отличия средневекового крестьянина и античного раба?</a:t>
            </a:r>
          </a:p>
          <a:p>
            <a:r>
              <a:rPr lang="ru-RU" dirty="0" smtClean="0"/>
              <a:t>Для чего крестьянам была нужна община?</a:t>
            </a:r>
          </a:p>
          <a:p>
            <a:r>
              <a:rPr lang="ru-RU" dirty="0" smtClean="0"/>
              <a:t>Объясните своими словами, что такое натуральное хозяйство?</a:t>
            </a:r>
          </a:p>
          <a:p>
            <a:r>
              <a:rPr lang="ru-RU" dirty="0" smtClean="0"/>
              <a:t>В чем состояли главные радости и главные огорчения средневековых крестьян?</a:t>
            </a:r>
            <a:endParaRPr lang="ru-RU" dirty="0"/>
          </a:p>
        </p:txBody>
      </p:sp>
      <p:pic>
        <p:nvPicPr>
          <p:cNvPr id="1026" name="Picture 2" descr="G:\ПРЕЗЕНТАЦИИ\Шаблоны ppt\Рисунки .png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57166"/>
            <a:ext cx="1271590" cy="1271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Война как образ жизни</a:t>
            </a:r>
          </a:p>
          <a:p>
            <a:pPr marL="514350" indent="-514350">
              <a:buAutoNum type="arabicPeriod"/>
            </a:pPr>
            <a:r>
              <a:rPr lang="ru-RU" dirty="0" smtClean="0"/>
              <a:t>Мир турниров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Воспитание рыцаря</a:t>
            </a:r>
          </a:p>
          <a:p>
            <a:pPr marL="514350" indent="-514350">
              <a:buAutoNum type="arabicPeriod"/>
            </a:pPr>
            <a:r>
              <a:rPr lang="ru-RU" dirty="0" smtClean="0"/>
              <a:t>Жизнь в замке</a:t>
            </a:r>
          </a:p>
          <a:p>
            <a:pPr marL="514350" indent="-514350">
              <a:buAutoNum type="arabicPeriod"/>
            </a:pPr>
            <a:r>
              <a:rPr lang="ru-RU" dirty="0" smtClean="0"/>
              <a:t>Рыцарская культура</a:t>
            </a:r>
            <a:endParaRPr lang="ru-RU" dirty="0"/>
          </a:p>
        </p:txBody>
      </p:sp>
      <p:pic>
        <p:nvPicPr>
          <p:cNvPr id="2050" name="Picture 2" descr="G:\ПРЕЗЕНТАЦИИ\Шаблоны ppt\Рисунки .png\3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30" cy="1143000"/>
          </a:xfrm>
        </p:spPr>
        <p:txBody>
          <a:bodyPr/>
          <a:lstStyle/>
          <a:p>
            <a:r>
              <a:rPr lang="ru-RU" dirty="0" smtClean="0"/>
              <a:t>Задание на урок: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ru-RU" dirty="0" smtClean="0"/>
              <a:t>Каково было место рыцарства в средневековом обществе и его обязанности перед ним?</a:t>
            </a:r>
            <a:endParaRPr lang="ru-RU" dirty="0"/>
          </a:p>
        </p:txBody>
      </p:sp>
      <p:pic>
        <p:nvPicPr>
          <p:cNvPr id="4" name="Picture 2" descr="G:\ПРЕЗЕНТАЦИИ\Шаблоны ppt\Рисунки .png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57166"/>
            <a:ext cx="2128846" cy="2128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3"/>
            <a:ext cx="3929090" cy="45005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Рыцарь</a:t>
            </a:r>
            <a:r>
              <a:rPr lang="ru-RU" dirty="0" smtClean="0"/>
              <a:t> (нем. </a:t>
            </a:r>
            <a:r>
              <a:rPr lang="ru-RU" dirty="0" err="1" smtClean="0"/>
              <a:t>Ritter</a:t>
            </a:r>
            <a:r>
              <a:rPr lang="ru-RU" dirty="0" smtClean="0"/>
              <a:t>, первоначально — всадник, конный воин)</a:t>
            </a:r>
          </a:p>
          <a:p>
            <a:r>
              <a:rPr lang="ru-RU" dirty="0" smtClean="0"/>
              <a:t>Главное занятие – война.</a:t>
            </a:r>
            <a:endParaRPr lang="ru-RU" dirty="0"/>
          </a:p>
        </p:txBody>
      </p:sp>
      <p:pic>
        <p:nvPicPr>
          <p:cNvPr id="4" name="Picture 5" descr="0066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893" y="0"/>
            <a:ext cx="4864108" cy="3429000"/>
          </a:xfrm>
          <a:prstGeom prst="rect">
            <a:avLst/>
          </a:prstGeom>
          <a:noFill/>
        </p:spPr>
      </p:pic>
      <p:pic>
        <p:nvPicPr>
          <p:cNvPr id="5" name="Picture 7" descr="Картинки рыцар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73450" y="3357562"/>
            <a:ext cx="2370550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7620" y="4572008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Сначала рыцаря защищал шлем, щит и кольчуга</a:t>
            </a:r>
            <a:endParaRPr lang="ru-RU" sz="3200" dirty="0"/>
          </a:p>
        </p:txBody>
      </p:sp>
      <p:pic>
        <p:nvPicPr>
          <p:cNvPr id="7" name="Picture 6" descr="0066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214818"/>
            <a:ext cx="1285884" cy="262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3186106" cy="147161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 </a:t>
            </a:r>
            <a:r>
              <a:rPr lang="en-US" dirty="0" smtClean="0"/>
              <a:t>XIV</a:t>
            </a:r>
            <a:r>
              <a:rPr lang="ru-RU" dirty="0" smtClean="0"/>
              <a:t> в. рыцаря защищали сплошные доспехи</a:t>
            </a:r>
            <a:endParaRPr lang="ru-RU" dirty="0"/>
          </a:p>
        </p:txBody>
      </p:sp>
      <p:pic>
        <p:nvPicPr>
          <p:cNvPr id="4" name="Picture 7" descr="Рыцарское вооружение, щиты, мечи, доспех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57950" y="0"/>
            <a:ext cx="2786050" cy="2857558"/>
          </a:xfrm>
          <a:noFill/>
        </p:spPr>
      </p:pic>
      <p:pic>
        <p:nvPicPr>
          <p:cNvPr id="5" name="Picture 7" descr="Рыцарское вооружение, щиты, мечи, доспех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0667" y="3071810"/>
            <a:ext cx="2293333" cy="3786190"/>
          </a:xfrm>
          <a:prstGeom prst="rect">
            <a:avLst/>
          </a:prstGeom>
          <a:noFill/>
        </p:spPr>
      </p:pic>
      <p:pic>
        <p:nvPicPr>
          <p:cNvPr id="6" name="Picture 7" descr="Рыцарское вооружение, щиты, мечи, доспех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13475" y="3071810"/>
            <a:ext cx="3544519" cy="378619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 t="5581" r="3575" b="5058"/>
          <a:stretch>
            <a:fillRect/>
          </a:stretch>
        </p:blipFill>
        <p:spPr bwMode="auto">
          <a:xfrm>
            <a:off x="0" y="2807668"/>
            <a:ext cx="3286084" cy="405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Копия 0026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0620" y="0"/>
            <a:ext cx="452338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4786346" cy="27146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Турнир</a:t>
            </a:r>
            <a:r>
              <a:rPr lang="ru-RU" dirty="0" smtClean="0"/>
              <a:t> – военное состязание в силе и умении владеть оружием.</a:t>
            </a:r>
          </a:p>
          <a:p>
            <a:r>
              <a:rPr lang="ru-RU" dirty="0" smtClean="0"/>
              <a:t>Турниры обычно устраивались королём или другим крупным сеньором по какому-либо торжественному случаю и происходили публично.</a:t>
            </a:r>
            <a:r>
              <a:rPr lang="ru-RU" sz="3600" dirty="0" smtClean="0"/>
              <a:t> </a:t>
            </a:r>
          </a:p>
        </p:txBody>
      </p:sp>
      <p:pic>
        <p:nvPicPr>
          <p:cNvPr id="4" name="Picture 8" descr="001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6820" y="3000372"/>
            <a:ext cx="3727180" cy="38576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143248"/>
            <a:ext cx="4929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Во время турнира рыцарей поджидали опасности: можно было получить увечье, травму при падении из седла и даже погибнуть. Но самым большим наказанием для участников турнира следует считать …пыль.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Объясните, почему?</a:t>
            </a:r>
            <a:endParaRPr lang="ru-RU" sz="2400" dirty="0"/>
          </a:p>
        </p:txBody>
      </p:sp>
      <p:pic>
        <p:nvPicPr>
          <p:cNvPr id="6" name="Picture 11" descr="http://www.battleofthenations.com.ua/data/img/news/Ren_Joust_CR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867" y="0"/>
            <a:ext cx="4255133" cy="300037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5643602" cy="6143668"/>
          </a:xfrm>
        </p:spPr>
        <p:txBody>
          <a:bodyPr>
            <a:normAutofit fontScale="85000" lnSpcReduction="10000"/>
          </a:bodyPr>
          <a:lstStyle/>
          <a:p>
            <a:pPr marL="274320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Оруженосец получал посвящение в ходе пышной церемонии, освященной церковью. Предшествующую ночь он проводил в молитве. На следующий день надевал коричневый плащ, исповедовался, причащался и омывался. </a:t>
            </a:r>
          </a:p>
          <a:p>
            <a:pPr marL="274320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этого он облачался в доспехи. Став на колени, он давал клятву не щадя своей жизни и имущества защищать веру, сирот и угнетенных. После этого ему вручали позолоченные шпоры, меч и перевязь. </a:t>
            </a:r>
          </a:p>
          <a:p>
            <a:pPr marL="274320" indent="-274320">
              <a:lnSpc>
                <a:spcPct val="80000"/>
              </a:lnSpc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церковной службы  рыцарь, встав на колени и произнеся вторую клятву верности, получал два или три удара плоскостью меча по плечам и становился рыцарем. </a:t>
            </a:r>
          </a:p>
        </p:txBody>
      </p:sp>
      <p:pic>
        <p:nvPicPr>
          <p:cNvPr id="4" name="Picture 7" descr="Blair_Leighton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>
          <a:xfrm>
            <a:off x="5929322" y="428604"/>
            <a:ext cx="2981325" cy="3870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451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Тема урока: Сословие воюющих</vt:lpstr>
      <vt:lpstr>Слайд 2</vt:lpstr>
      <vt:lpstr>Давайте вспомним…</vt:lpstr>
      <vt:lpstr>План урока:</vt:lpstr>
      <vt:lpstr>Задание на урок: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20</cp:revision>
  <dcterms:created xsi:type="dcterms:W3CDTF">2012-10-24T10:18:53Z</dcterms:created>
  <dcterms:modified xsi:type="dcterms:W3CDTF">2012-10-24T21:08:48Z</dcterms:modified>
</cp:coreProperties>
</file>