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0" r:id="rId3"/>
    <p:sldId id="299" r:id="rId4"/>
    <p:sldId id="303" r:id="rId5"/>
    <p:sldId id="304" r:id="rId6"/>
    <p:sldId id="305" r:id="rId7"/>
    <p:sldId id="306" r:id="rId8"/>
    <p:sldId id="308" r:id="rId9"/>
    <p:sldId id="307" r:id="rId10"/>
    <p:sldId id="309" r:id="rId11"/>
    <p:sldId id="310" r:id="rId12"/>
    <p:sldId id="311" r:id="rId13"/>
    <p:sldId id="312" r:id="rId14"/>
    <p:sldId id="313" r:id="rId15"/>
    <p:sldId id="31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A00"/>
    <a:srgbClr val="5C5C5C"/>
    <a:srgbClr val="E6D7AC"/>
    <a:srgbClr val="F5EFE3"/>
    <a:srgbClr val="E4C9AE"/>
    <a:srgbClr val="996633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60393-5AD6-487E-9CDE-345D43C75A9A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501ACA-9F2D-4255-9FC5-10658C43F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87F38B-9E47-4BCA-A83D-D75B3582BF1D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06383-D841-4DE0-8C1B-A91C9BD1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8668-FE0B-4AA2-889F-B83E2F70CBEB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B412-E1B1-48F1-9491-5388B11A4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1915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2C8B-A10C-43C2-8BA7-63C04E899C47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E485-A18A-4B98-BC68-25732F19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01080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2BAB-859D-4A13-8B4B-074A97266208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E567-A384-4937-9CAC-78514D55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50543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4391-BCEB-419A-8ED0-25C998F822DC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B4BC-1992-4C18-914C-9777B3AE4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55928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25D6-8D19-41D0-B42D-6C8D024B583E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EBD9-0C8B-4B61-86D9-09F0F10FB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4741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ABD1-879F-489A-8A4E-B454187B34A8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884F-BE5F-491C-AA5F-C60A0C828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3031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1A75-D77C-4C0F-9CC7-60D009152532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E5B2-D2B4-46DC-96E6-A459CEA61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7719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3BAB-E33E-4D21-A5B2-C908FF195529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DD44-A486-4B61-9070-BFE0ACA1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0180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EF9F-4CED-4D50-8A96-7A27E9B40C1E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F5E8-8839-46B6-B0FD-891BBD98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2482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0AB1-5861-44D9-8152-D6F9E8E8DFCE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A7EF-7067-49CB-84B4-5A750EB6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9028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53AC-0EB2-4E9B-AFBD-34179DD3CFB1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4FFA-BE15-4180-854B-C5429DA1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6019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35A9C-0AF1-4340-9A31-207FB097A0B1}" type="datetime1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92ED1-AA10-4FDD-B5AF-42062BCD3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63" y="333375"/>
            <a:ext cx="62484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3367088"/>
            <a:ext cx="38338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49275"/>
            <a:ext cx="384651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4787900" y="1182688"/>
            <a:ext cx="32400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    Поездки русских князей в Орду сопровождались унижениями и часто заканчивались их смертью.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84438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352800"/>
            <a:ext cx="34194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838325"/>
            <a:ext cx="1547812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2401888"/>
            <a:ext cx="43973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76613"/>
            <a:ext cx="49371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297" name="Прямая соединительная линия 8"/>
          <p:cNvCxnSpPr>
            <a:cxnSpLocks noChangeShapeType="1"/>
          </p:cNvCxnSpPr>
          <p:nvPr/>
        </p:nvCxnSpPr>
        <p:spPr bwMode="auto">
          <a:xfrm flipH="1" flipV="1">
            <a:off x="3906838" y="3325813"/>
            <a:ext cx="665162" cy="11557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3359150"/>
            <a:ext cx="6762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1292225" y="647700"/>
            <a:ext cx="1979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00"/>
                </a:solidFill>
              </a:rPr>
              <a:t>В чем (как) проявлялась зависимость Руси от Орды, каковы ее последствия?</a:t>
            </a:r>
          </a:p>
        </p:txBody>
      </p:sp>
      <p:sp>
        <p:nvSpPr>
          <p:cNvPr id="12300" name="TextBox 1"/>
          <p:cNvSpPr txBox="1">
            <a:spLocks noChangeArrowheads="1"/>
          </p:cNvSpPr>
          <p:nvPr/>
        </p:nvSpPr>
        <p:spPr bwMode="auto">
          <a:xfrm>
            <a:off x="1476375" y="5111750"/>
            <a:ext cx="6551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953735"/>
                </a:solidFill>
              </a:rPr>
              <a:t>- В чем заключалась экономическая зависимость Руси от Золотой Орды?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1484313"/>
            <a:ext cx="3033712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31913" y="765175"/>
            <a:ext cx="34559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Баскаки </a:t>
            </a:r>
            <a:r>
              <a:rPr lang="ru-RU" sz="2400"/>
              <a:t>–ханские наместники  занимавшиеся сбором  дани; следили за исполнением ханских повелений.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Ордынский выход</a:t>
            </a:r>
            <a:r>
              <a:rPr lang="ru-RU" sz="2400" b="1"/>
              <a:t> </a:t>
            </a:r>
            <a:r>
              <a:rPr lang="ru-RU" sz="2400"/>
              <a:t>– ежегодные платежи Орде.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Численники</a:t>
            </a:r>
            <a:r>
              <a:rPr lang="ru-RU" sz="2400"/>
              <a:t> – ордынские чиновники проводившие перепись населения.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700213"/>
            <a:ext cx="84042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258888" y="549275"/>
            <a:ext cx="6408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Последствия ордынского владычества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84438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352800"/>
            <a:ext cx="34194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838325"/>
            <a:ext cx="1547812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2401888"/>
            <a:ext cx="43973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76613"/>
            <a:ext cx="49371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69" name="Прямая соединительная линия 8"/>
          <p:cNvCxnSpPr>
            <a:cxnSpLocks noChangeShapeType="1"/>
          </p:cNvCxnSpPr>
          <p:nvPr/>
        </p:nvCxnSpPr>
        <p:spPr bwMode="auto">
          <a:xfrm flipH="1" flipV="1">
            <a:off x="3906838" y="3325813"/>
            <a:ext cx="665162" cy="11557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3359150"/>
            <a:ext cx="6762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1292225" y="647700"/>
            <a:ext cx="1979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00"/>
                </a:solidFill>
              </a:rPr>
              <a:t>В чем (как) проявлялась зависимость Руси от Орды, каковы ее последствия?</a:t>
            </a: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1476375" y="5111750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953735"/>
                </a:solidFill>
              </a:rPr>
              <a:t>- Вывод по проблеме урока?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880" y="1700808"/>
            <a:ext cx="66698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урок!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438275" y="549275"/>
            <a:ext cx="6624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u="sng" dirty="0" smtClean="0">
                <a:latin typeface="+mn-lt"/>
              </a:rPr>
              <a:t>Тема урока</a:t>
            </a:r>
            <a:r>
              <a:rPr lang="ru-RU" sz="3600" dirty="0" smtClean="0">
                <a:latin typeface="+mn-lt"/>
              </a:rPr>
              <a:t>: </a:t>
            </a:r>
          </a:p>
          <a:p>
            <a:pPr algn="ctr" eaLnBrk="1" hangingPunct="1">
              <a:defRPr/>
            </a:pPr>
            <a:endParaRPr lang="ru-RU" sz="36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latin typeface="+mn-lt"/>
              </a:rPr>
              <a:t>Русские земли под властью Золотой Орды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43000" y="3213100"/>
            <a:ext cx="684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рассмотреть причины и последствия зависимости Руси от Золотой Орды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692275" y="479742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 В чем (как) проявилась эта зависимость, каковы ее последствия?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84438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352800"/>
            <a:ext cx="34194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838325"/>
            <a:ext cx="1547812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2401888"/>
            <a:ext cx="43973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76613"/>
            <a:ext cx="49371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5" name="Прямая соединительная линия 8"/>
          <p:cNvCxnSpPr>
            <a:cxnSpLocks noChangeShapeType="1"/>
          </p:cNvCxnSpPr>
          <p:nvPr/>
        </p:nvCxnSpPr>
        <p:spPr bwMode="auto">
          <a:xfrm flipH="1" flipV="1">
            <a:off x="3906838" y="3325813"/>
            <a:ext cx="665162" cy="11557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3359150"/>
            <a:ext cx="6762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TextBox 2"/>
          <p:cNvSpPr txBox="1">
            <a:spLocks noChangeArrowheads="1"/>
          </p:cNvSpPr>
          <p:nvPr/>
        </p:nvSpPr>
        <p:spPr bwMode="auto">
          <a:xfrm>
            <a:off x="1265238" y="461963"/>
            <a:ext cx="19796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В чем (как) проявлялась зависимость Руси от Орды, каковы ее последствия?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8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84438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352800"/>
            <a:ext cx="34194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838325"/>
            <a:ext cx="1547812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2401888"/>
            <a:ext cx="43973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2401888"/>
            <a:ext cx="4397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76613"/>
            <a:ext cx="49371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25" name="Прямая соединительная линия 8"/>
          <p:cNvCxnSpPr>
            <a:cxnSpLocks noChangeShapeType="1"/>
          </p:cNvCxnSpPr>
          <p:nvPr/>
        </p:nvCxnSpPr>
        <p:spPr bwMode="auto">
          <a:xfrm flipH="1" flipV="1">
            <a:off x="3906838" y="3325813"/>
            <a:ext cx="665162" cy="11557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3359150"/>
            <a:ext cx="6762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1292225" y="647700"/>
            <a:ext cx="1979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00"/>
                </a:solidFill>
              </a:rPr>
              <a:t>В чем (как) проявлялась зависимость Руси от Орды, каковы ее последствия?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6375" y="5111750"/>
            <a:ext cx="65516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- Как проявилась политическая зависимость Руси от Золотой Орды?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250" y="620713"/>
            <a:ext cx="5094288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Ярлык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особая ханская грамота, дававшая право русским князьям властвовать в своих землях.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682875"/>
            <a:ext cx="23526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756025" y="2736850"/>
            <a:ext cx="44005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Самым привлекательным был ярлык на </a:t>
            </a:r>
            <a:r>
              <a:rPr lang="ru-RU" sz="2800" b="1" u="sng">
                <a:solidFill>
                  <a:srgbClr val="CC0000"/>
                </a:solidFill>
                <a:latin typeface="Calibri" pitchFamily="34" charset="0"/>
              </a:rPr>
              <a:t>Владимирское княжество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, Политический центр Руси переместился из разоренного Киева во Владимир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205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комрьютер</cp:lastModifiedBy>
  <cp:revision>83</cp:revision>
  <dcterms:created xsi:type="dcterms:W3CDTF">2010-04-15T10:39:21Z</dcterms:created>
  <dcterms:modified xsi:type="dcterms:W3CDTF">2017-02-02T16:46:25Z</dcterms:modified>
</cp:coreProperties>
</file>