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6D2A66-3815-478C-BE3A-A83984A1C1AE}" type="datetimeFigureOut">
              <a:rPr lang="ru-RU" smtClean="0"/>
              <a:t>09.12.2012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4555531-0A43-41D0-9D6C-DD2039C624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2232247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Тема урока</a:t>
            </a:r>
            <a:r>
              <a:rPr lang="ru-RU" sz="4000" dirty="0" smtClean="0"/>
              <a:t>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Промышленный переворот в Англии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Джеймс </a:t>
            </a:r>
            <a:r>
              <a:rPr lang="ru-RU" dirty="0" err="1" smtClean="0"/>
              <a:t>уатт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402832" cy="4373563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sz="2800" b="0" kern="0" dirty="0">
                <a:solidFill>
                  <a:srgbClr val="000000"/>
                </a:solidFill>
              </a:rPr>
              <a:t>Выдающийся шотландский инженер, изобретатель-механик. Создатель универсальной паровой машины двойного действия. Изобретение им парового двигателя положили начало индустриальной революции. Его именем названа единица мощности — Ватт.</a:t>
            </a:r>
          </a:p>
          <a:p>
            <a:endParaRPr lang="ru-RU" dirty="0"/>
          </a:p>
        </p:txBody>
      </p:sp>
      <p:pic>
        <p:nvPicPr>
          <p:cNvPr id="4" name="Picture 2" descr="C:\Documents and Settings\777\Мои документы\Мои рисунки\lджеймс вай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88640"/>
            <a:ext cx="2813250" cy="335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777\Мои документы\Мои рисунки\300px-Steam_engine_in_action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717032"/>
            <a:ext cx="4160522" cy="289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67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26096"/>
            <a:ext cx="7620000" cy="2863480"/>
          </a:xfrm>
        </p:spPr>
        <p:txBody>
          <a:bodyPr/>
          <a:lstStyle/>
          <a:p>
            <a:r>
              <a:rPr lang="ru-RU" sz="2400" b="0" kern="0" dirty="0">
                <a:solidFill>
                  <a:srgbClr val="000000"/>
                </a:solidFill>
              </a:rPr>
              <a:t>С 1709 г. в местечке </a:t>
            </a:r>
            <a:r>
              <a:rPr lang="ru-RU" sz="2400" b="0" kern="0" dirty="0" err="1">
                <a:solidFill>
                  <a:srgbClr val="000000"/>
                </a:solidFill>
              </a:rPr>
              <a:t>Коулбрукдэйл</a:t>
            </a:r>
            <a:r>
              <a:rPr lang="ru-RU" sz="2400" b="0" kern="0" dirty="0">
                <a:solidFill>
                  <a:srgbClr val="000000"/>
                </a:solidFill>
              </a:rPr>
              <a:t> </a:t>
            </a:r>
            <a:r>
              <a:rPr lang="ru-RU" sz="2400" b="0" u="sng" kern="0" dirty="0">
                <a:solidFill>
                  <a:srgbClr val="000000"/>
                </a:solidFill>
              </a:rPr>
              <a:t>Абрахам </a:t>
            </a:r>
            <a:r>
              <a:rPr lang="ru-RU" sz="2400" b="0" u="sng" kern="0" dirty="0" err="1">
                <a:solidFill>
                  <a:srgbClr val="000000"/>
                </a:solidFill>
              </a:rPr>
              <a:t>Дарби</a:t>
            </a:r>
            <a:r>
              <a:rPr lang="ru-RU" sz="2400" b="0" kern="0" dirty="0">
                <a:solidFill>
                  <a:srgbClr val="000000"/>
                </a:solidFill>
              </a:rPr>
              <a:t>, основатель целой династии металлургов и кузнецов, использовал кокс для получения чугуна из руды в доменной печи. Из него поначалу делали лишь кухонную утварь, которая отличалась от работы конкурентов лишь тем, что ее стенки были тоньше, а вес меньше</a:t>
            </a:r>
            <a:endParaRPr lang="ru-RU" b="0" dirty="0"/>
          </a:p>
        </p:txBody>
      </p:sp>
      <p:pic>
        <p:nvPicPr>
          <p:cNvPr id="4" name="Picture 2" descr="C:\Documents and Settings\777\Мои документы\Мои рисунки\lth,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83060"/>
            <a:ext cx="6840760" cy="374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0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620000" cy="2828528"/>
          </a:xfrm>
        </p:spPr>
        <p:txBody>
          <a:bodyPr/>
          <a:lstStyle/>
          <a:p>
            <a:r>
              <a:rPr lang="ru-RU" sz="2400" b="0" kern="0" dirty="0">
                <a:solidFill>
                  <a:srgbClr val="000000"/>
                </a:solidFill>
                <a:ea typeface="+mj-ea"/>
                <a:cs typeface="+mj-cs"/>
              </a:rPr>
              <a:t>В 1750х годах сын </a:t>
            </a:r>
            <a:r>
              <a:rPr lang="ru-RU" sz="2400" b="0" kern="0" dirty="0" err="1">
                <a:solidFill>
                  <a:srgbClr val="000000"/>
                </a:solidFill>
                <a:ea typeface="+mj-ea"/>
                <a:cs typeface="+mj-cs"/>
              </a:rPr>
              <a:t>Дарби</a:t>
            </a:r>
            <a:r>
              <a:rPr lang="ru-RU" sz="2400" b="0" kern="0" dirty="0">
                <a:solidFill>
                  <a:srgbClr val="000000"/>
                </a:solidFill>
                <a:ea typeface="+mj-ea"/>
                <a:cs typeface="+mj-cs"/>
              </a:rPr>
              <a:t> построил еще несколько домен, и к этому времени его изделия были еще и дешевле, чем изготовленные на древесном угле. В 1778 г. внук </a:t>
            </a:r>
            <a:r>
              <a:rPr lang="ru-RU" sz="2400" b="0" kern="0" dirty="0" err="1">
                <a:solidFill>
                  <a:srgbClr val="000000"/>
                </a:solidFill>
                <a:ea typeface="+mj-ea"/>
                <a:cs typeface="+mj-cs"/>
              </a:rPr>
              <a:t>Дарби</a:t>
            </a:r>
            <a:r>
              <a:rPr lang="ru-RU" sz="2400" b="0" kern="0" dirty="0">
                <a:solidFill>
                  <a:srgbClr val="000000"/>
                </a:solidFill>
                <a:ea typeface="+mj-ea"/>
                <a:cs typeface="+mj-cs"/>
              </a:rPr>
              <a:t>, Абрахам </a:t>
            </a:r>
            <a:r>
              <a:rPr lang="ru-RU" sz="2400" b="0" kern="0" dirty="0" err="1">
                <a:solidFill>
                  <a:srgbClr val="000000"/>
                </a:solidFill>
                <a:ea typeface="+mj-ea"/>
                <a:cs typeface="+mj-cs"/>
              </a:rPr>
              <a:t>Дарби</a:t>
            </a:r>
            <a:r>
              <a:rPr lang="ru-RU" sz="2400" b="0" kern="0" dirty="0">
                <a:solidFill>
                  <a:srgbClr val="000000"/>
                </a:solidFill>
                <a:ea typeface="+mj-ea"/>
                <a:cs typeface="+mj-cs"/>
              </a:rPr>
              <a:t> III, из своего литья построил в Шропшире знаменитый Железный мост, первый мост в Европе, полностью состоящий из металлических конструкций.</a:t>
            </a:r>
            <a:endParaRPr lang="ru-RU" b="0" dirty="0"/>
          </a:p>
        </p:txBody>
      </p:sp>
      <p:pic>
        <p:nvPicPr>
          <p:cNvPr id="4" name="Picture 2" descr="C:\Documents and Settings\777\Мои документы\Мои рисунки\800px-Ironbridge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3140968"/>
            <a:ext cx="4644008" cy="3437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10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Последствия промышленного переворота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b="0" dirty="0" smtClean="0"/>
              <a:t>Формирование новых социальных групп: промышленная буржуазия, рабочий класс</a:t>
            </a:r>
          </a:p>
          <a:p>
            <a:pPr marL="457200" indent="-457200">
              <a:buAutoNum type="arabicPeriod"/>
            </a:pPr>
            <a:r>
              <a:rPr lang="ru-RU" b="0" dirty="0" smtClean="0"/>
              <a:t>Рост производительности труда</a:t>
            </a:r>
          </a:p>
          <a:p>
            <a:pPr marL="457200" indent="-457200">
              <a:buAutoNum type="arabicPeriod"/>
            </a:pPr>
            <a:r>
              <a:rPr lang="ru-RU" b="0" dirty="0" smtClean="0"/>
              <a:t>Снижение себестоимости труда</a:t>
            </a:r>
          </a:p>
          <a:p>
            <a:pPr marL="457200" indent="-457200">
              <a:buAutoNum type="arabicPeriod"/>
            </a:pPr>
            <a:r>
              <a:rPr lang="ru-RU" b="0" dirty="0" smtClean="0"/>
              <a:t>Падение цен на промышленные товары</a:t>
            </a:r>
          </a:p>
          <a:p>
            <a:pPr marL="457200" indent="-457200">
              <a:buAutoNum type="arabicPeriod"/>
            </a:pPr>
            <a:r>
              <a:rPr lang="ru-RU" b="0" dirty="0" smtClean="0"/>
              <a:t>Возникновение и рост промышленных городов</a:t>
            </a:r>
          </a:p>
          <a:p>
            <a:pPr marL="457200" indent="-457200">
              <a:buAutoNum type="arabicPeriod"/>
            </a:pPr>
            <a:r>
              <a:rPr lang="ru-RU" b="0" dirty="0" smtClean="0"/>
              <a:t>Возникновение заводов и фабрик</a:t>
            </a:r>
          </a:p>
          <a:p>
            <a:pPr marL="457200" indent="-457200">
              <a:buAutoNum type="arabicPeriod"/>
            </a:pPr>
            <a:r>
              <a:rPr lang="ru-RU" b="0" dirty="0" smtClean="0"/>
              <a:t>Расширение внешней и внутренней торговли</a:t>
            </a:r>
          </a:p>
          <a:p>
            <a:pPr marL="457200" indent="-457200">
              <a:buAutoNum type="arabicPeriod"/>
            </a:pPr>
            <a:r>
              <a:rPr lang="ru-RU" b="0" dirty="0"/>
              <a:t>Были заложены основы новой индустриальной цивилизации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24543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3"/>
            <a:ext cx="8604448" cy="3384375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sz="2400" b="0" u="sng" kern="0" dirty="0" err="1">
                <a:solidFill>
                  <a:srgbClr val="000000"/>
                </a:solidFill>
              </a:rPr>
              <a:t>Лудди́ты</a:t>
            </a:r>
            <a:r>
              <a:rPr lang="ru-RU" sz="2400" b="0" kern="0" dirty="0">
                <a:solidFill>
                  <a:srgbClr val="000000"/>
                </a:solidFill>
              </a:rPr>
              <a:t>  — группа английских рабочих, протестовавших в начале 1800-х годов против изменений, которые повлекли промышленный переворот, и считавших, что их рабочим местам угрожает опасность. Часто протест выражался в разрушении машин и оборудования.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sz="2400" b="0" kern="0" dirty="0">
                <a:solidFill>
                  <a:srgbClr val="000000"/>
                </a:solidFill>
              </a:rPr>
              <a:t>Луддиты считали своим предводителем некоего </a:t>
            </a:r>
            <a:r>
              <a:rPr lang="ru-RU" sz="2400" b="0" kern="0" dirty="0" err="1">
                <a:solidFill>
                  <a:srgbClr val="000000"/>
                </a:solidFill>
              </a:rPr>
              <a:t>Неда</a:t>
            </a:r>
            <a:r>
              <a:rPr lang="ru-RU" sz="2400" b="0" kern="0" dirty="0">
                <a:solidFill>
                  <a:srgbClr val="000000"/>
                </a:solidFill>
              </a:rPr>
              <a:t> </a:t>
            </a:r>
            <a:r>
              <a:rPr lang="ru-RU" sz="2400" b="0" kern="0" dirty="0" err="1">
                <a:solidFill>
                  <a:srgbClr val="000000"/>
                </a:solidFill>
              </a:rPr>
              <a:t>Лудда</a:t>
            </a:r>
            <a:r>
              <a:rPr lang="ru-RU" sz="2400" b="0" kern="0" dirty="0">
                <a:solidFill>
                  <a:srgbClr val="000000"/>
                </a:solidFill>
              </a:rPr>
              <a:t>, также известного как «Король </a:t>
            </a:r>
            <a:r>
              <a:rPr lang="ru-RU" sz="2400" b="0" kern="0" dirty="0" err="1">
                <a:solidFill>
                  <a:srgbClr val="000000"/>
                </a:solidFill>
              </a:rPr>
              <a:t>Лудд</a:t>
            </a:r>
            <a:r>
              <a:rPr lang="ru-RU" sz="2400" b="0" kern="0" dirty="0">
                <a:solidFill>
                  <a:srgbClr val="000000"/>
                </a:solidFill>
              </a:rPr>
              <a:t>» или «Генерал </a:t>
            </a:r>
            <a:r>
              <a:rPr lang="ru-RU" sz="2400" b="0" kern="0" dirty="0" err="1">
                <a:solidFill>
                  <a:srgbClr val="000000"/>
                </a:solidFill>
              </a:rPr>
              <a:t>Лудд</a:t>
            </a:r>
            <a:r>
              <a:rPr lang="ru-RU" sz="2400" b="0" kern="0" dirty="0">
                <a:solidFill>
                  <a:srgbClr val="000000"/>
                </a:solidFill>
              </a:rPr>
              <a:t>», которому приписывалось уничтожение двух чулочных станков.</a:t>
            </a:r>
          </a:p>
          <a:p>
            <a:endParaRPr lang="ru-RU" dirty="0"/>
          </a:p>
        </p:txBody>
      </p:sp>
      <p:pic>
        <p:nvPicPr>
          <p:cNvPr id="4" name="Picture 2" descr="C:\Documents and Settings\777\Мои документы\Мои рисунки\FrameBreaking-18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3409709"/>
            <a:ext cx="3131840" cy="329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4725144"/>
            <a:ext cx="3408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Луддиты – разрушители машин.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08912" cy="2592288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spcAft>
                <a:spcPts val="0"/>
              </a:spcAft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Допустим ли, по - вашему, подобный протест?</a:t>
            </a:r>
            <a:endParaRPr lang="ru-RU" sz="2800" b="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Чем можно объяснить движение луддитов?</a:t>
            </a:r>
            <a:endParaRPr lang="ru-RU" sz="2800" b="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Какое наказание ждало их?</a:t>
            </a:r>
            <a:endParaRPr lang="ru-RU" sz="2800" b="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Aft>
                <a:spcPts val="0"/>
              </a:spcAft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Была ли у луддитов  либо программа, либо просто цель? Или их действия носили стихийный, случайный характер?</a:t>
            </a:r>
            <a:endParaRPr lang="ru-RU" sz="2800" b="0" dirty="0">
              <a:solidFill>
                <a:prstClr val="black"/>
              </a:solidFill>
              <a:latin typeface="Constantia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79624"/>
            <a:ext cx="3416409" cy="335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880320" cy="38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3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ru-RU" dirty="0" smtClean="0"/>
              <a:t>Закрепление изученного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884312"/>
          </a:xfrm>
        </p:spPr>
        <p:txBody>
          <a:bodyPr/>
          <a:lstStyle/>
          <a:p>
            <a:r>
              <a:rPr lang="ru-RU" i="1" dirty="0">
                <a:latin typeface="Times New Roman"/>
                <a:ea typeface="Times New Roman"/>
              </a:rPr>
              <a:t>Запишите слова, которые нужно вставить вместо пропусков в </a:t>
            </a:r>
            <a:r>
              <a:rPr lang="ru-RU" i="1" dirty="0" smtClean="0">
                <a:latin typeface="Times New Roman"/>
                <a:ea typeface="Times New Roman"/>
              </a:rPr>
              <a:t>схеме: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104509" cy="6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4005064"/>
            <a:ext cx="3024336" cy="1944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Техническая сторона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Переход от ручного труда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В) 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 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 фабрике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4048" y="4032028"/>
            <a:ext cx="2808312" cy="1917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Б) 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Формирование двух классов: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Г) ____________________ и _______________________</a:t>
            </a:r>
          </a:p>
        </p:txBody>
      </p:sp>
      <p:cxnSp>
        <p:nvCxnSpPr>
          <p:cNvPr id="9" name="Прямая со стрелкой 8"/>
          <p:cNvCxnSpPr>
            <a:stCxn id="5" idx="0"/>
            <a:endCxn id="5" idx="0"/>
          </p:cNvCxnSpPr>
          <p:nvPr/>
        </p:nvCxnSpPr>
        <p:spPr>
          <a:xfrm>
            <a:off x="2051720" y="400506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075" idx="2"/>
          </p:cNvCxnSpPr>
          <p:nvPr/>
        </p:nvCxnSpPr>
        <p:spPr>
          <a:xfrm flipH="1">
            <a:off x="2051720" y="3113857"/>
            <a:ext cx="2340287" cy="891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075" idx="2"/>
            <a:endCxn id="6" idx="0"/>
          </p:cNvCxnSpPr>
          <p:nvPr/>
        </p:nvCxnSpPr>
        <p:spPr>
          <a:xfrm>
            <a:off x="4392007" y="3113857"/>
            <a:ext cx="2016197" cy="918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0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198013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Пользуясь </a:t>
            </a:r>
            <a:r>
              <a:rPr lang="ru-RU" sz="1800" dirty="0"/>
              <a:t>текстом учебника, составьте </a:t>
            </a:r>
            <a:r>
              <a:rPr lang="ru-RU" sz="1800" dirty="0" smtClean="0"/>
              <a:t>таблицу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«Важнейшие изобретения в период промышленного переворота»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90908"/>
              </p:ext>
            </p:extLst>
          </p:nvPr>
        </p:nvGraphicFramePr>
        <p:xfrm>
          <a:off x="683568" y="2276872"/>
          <a:ext cx="7848872" cy="1512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51839"/>
                <a:gridCol w="2102862"/>
                <a:gridCol w="2233931"/>
                <a:gridCol w="2160240"/>
              </a:tblGrid>
              <a:tr h="1512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Год</a:t>
                      </a:r>
                      <a:endParaRPr lang="ru-RU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dirty="0" smtClean="0"/>
                        <a:t>Изобретатель</a:t>
                      </a:r>
                      <a:endParaRPr lang="ru-RU" sz="2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Изобретение</a:t>
                      </a:r>
                      <a:endParaRPr lang="ru-RU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Значение изобретения</a:t>
                      </a:r>
                      <a:endParaRPr lang="ru-RU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6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37626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Цель урока</a:t>
            </a:r>
            <a:r>
              <a:rPr lang="ru-RU" sz="2800" dirty="0" smtClean="0"/>
              <a:t>: выяснить сущность промышленного переворота, показать, что в результате этого процесса создаются условия для индустриального общества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ru-RU" sz="4400" b="1" u="sng" dirty="0">
                <a:solidFill>
                  <a:prstClr val="black"/>
                </a:solidFill>
                <a:ea typeface="+mj-ea"/>
                <a:cs typeface="+mj-cs"/>
              </a:rPr>
              <a:t>План урока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: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Предпосылки промышленного переворота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Технические изобретения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Последствия промышленного переворота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1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76672"/>
            <a:ext cx="3754760" cy="56494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Страна о которой сегодня пойдет речь – Англия.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u="sng" dirty="0" smtClean="0"/>
              <a:t>Что вам известно об этой стране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" name="Рисунок 3" descr="engl-prp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84" y="19890"/>
            <a:ext cx="4417399" cy="68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97666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0" dirty="0" smtClean="0"/>
              <a:t>Период с античности до </a:t>
            </a:r>
            <a:r>
              <a:rPr lang="en-US" sz="2400" b="0" dirty="0" smtClean="0"/>
              <a:t>XVIII</a:t>
            </a:r>
            <a:r>
              <a:rPr lang="ru-RU" sz="2400" b="0" dirty="0" smtClean="0"/>
              <a:t> в. – </a:t>
            </a:r>
            <a:r>
              <a:rPr lang="ru-RU" sz="2400" dirty="0" smtClean="0">
                <a:solidFill>
                  <a:srgbClr val="C00000"/>
                </a:solidFill>
              </a:rPr>
              <a:t>Аграрный или Доиндустриальный.</a:t>
            </a:r>
          </a:p>
          <a:p>
            <a:r>
              <a:rPr lang="ru-RU" sz="2400" b="0" dirty="0" smtClean="0"/>
              <a:t>Европа – аграрный регион, 80% населения – сельские жители, господство ручного труда.</a:t>
            </a:r>
          </a:p>
          <a:p>
            <a:endParaRPr lang="ru-RU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0" dirty="0" smtClean="0"/>
              <a:t>Со второй пол. </a:t>
            </a:r>
            <a:r>
              <a:rPr lang="en-US" sz="2400" b="0" dirty="0" smtClean="0"/>
              <a:t>XVIII</a:t>
            </a:r>
            <a:r>
              <a:rPr lang="ru-RU" sz="2400" b="0" dirty="0" smtClean="0"/>
              <a:t> в. технический прогресс привел к </a:t>
            </a:r>
            <a:r>
              <a:rPr lang="ru-RU" sz="2400" dirty="0" smtClean="0">
                <a:solidFill>
                  <a:srgbClr val="C00000"/>
                </a:solidFill>
              </a:rPr>
              <a:t>промышленной (индустриальной) революции</a:t>
            </a:r>
            <a:r>
              <a:rPr lang="ru-RU" sz="2400" b="0" dirty="0" smtClean="0"/>
              <a:t>.</a:t>
            </a:r>
          </a:p>
          <a:p>
            <a:r>
              <a:rPr lang="ru-RU" sz="2400" b="0" dirty="0" smtClean="0"/>
              <a:t>Ручной труд заменил машинный</a:t>
            </a:r>
          </a:p>
          <a:p>
            <a:r>
              <a:rPr lang="ru-RU" sz="2400" b="0" dirty="0" smtClean="0"/>
              <a:t>Мануфактуры заменили фабрики</a:t>
            </a:r>
          </a:p>
          <a:p>
            <a:r>
              <a:rPr lang="ru-RU" sz="2400" b="0" dirty="0" smtClean="0"/>
              <a:t>Основа экономики – паровой двигатель.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3949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/>
          <a:lstStyle/>
          <a:p>
            <a:r>
              <a:rPr lang="ru-RU" dirty="0" smtClean="0"/>
              <a:t>Промышленный переворот – это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37356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sz="3200" b="0" dirty="0" smtClean="0"/>
              <a:t>переход </a:t>
            </a:r>
            <a:r>
              <a:rPr lang="ru-RU" sz="3200" b="0" dirty="0"/>
              <a:t>от ручного труда к машинному, от мануфактурного производства к фабричному</a:t>
            </a:r>
            <a:r>
              <a:rPr lang="ru-RU" sz="3200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3200" b="0" dirty="0"/>
              <a:t>переход от преимущественно аграрной экономики к индустриальному производству, в результате которого происходит трансформация аграрного общества в индустриальное.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2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Предпосылки промышленного переворота: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377728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Рынок свободных рабочих рук (свободные люди, лишенные собственности в результате огораживания)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Наличие свободных денег на руках у богатых людей (капитал)</a:t>
            </a:r>
          </a:p>
          <a:p>
            <a:pPr marL="457200" indent="-457200">
              <a:buAutoNum type="arabicPeriod"/>
            </a:pPr>
            <a:r>
              <a:rPr lang="ru-RU" dirty="0" smtClean="0"/>
              <a:t>Рост внутреннего рынка для сбыта товаров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Технические изобретения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91200" cy="1119654"/>
          </a:xfrm>
        </p:spPr>
        <p:txBody>
          <a:bodyPr/>
          <a:lstStyle/>
          <a:p>
            <a:r>
              <a:rPr lang="ru-RU" dirty="0" smtClean="0"/>
              <a:t>Ричард </a:t>
            </a:r>
            <a:r>
              <a:rPr lang="ru-RU" dirty="0" err="1" smtClean="0"/>
              <a:t>аркрайт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5400600" cy="5112568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sz="2400" b="0" kern="0" dirty="0" err="1">
                <a:solidFill>
                  <a:srgbClr val="000000"/>
                </a:solidFill>
              </a:rPr>
              <a:t>Аркрайт</a:t>
            </a:r>
            <a:r>
              <a:rPr lang="ru-RU" sz="2400" b="0" kern="0" dirty="0">
                <a:solidFill>
                  <a:srgbClr val="000000"/>
                </a:solidFill>
              </a:rPr>
              <a:t> был младшим из 13 детей в семье портного. В 1769 году </a:t>
            </a:r>
            <a:r>
              <a:rPr lang="ru-RU" sz="2400" b="0" kern="0" dirty="0" err="1">
                <a:solidFill>
                  <a:srgbClr val="000000"/>
                </a:solidFill>
              </a:rPr>
              <a:t>Аркрайт</a:t>
            </a:r>
            <a:r>
              <a:rPr lang="ru-RU" sz="2400" b="0" kern="0" dirty="0">
                <a:solidFill>
                  <a:srgbClr val="000000"/>
                </a:solidFill>
              </a:rPr>
              <a:t> изобрёл прядильную машину «</a:t>
            </a:r>
            <a:r>
              <a:rPr lang="ru-RU" sz="2400" b="0" kern="0" dirty="0" err="1">
                <a:solidFill>
                  <a:srgbClr val="000000"/>
                </a:solidFill>
              </a:rPr>
              <a:t>Waterframe</a:t>
            </a:r>
            <a:r>
              <a:rPr lang="ru-RU" sz="2400" b="0" kern="0" dirty="0">
                <a:solidFill>
                  <a:srgbClr val="000000"/>
                </a:solidFill>
              </a:rPr>
              <a:t>» и зарегистрировал на неё патент. Два партнёра профинансировали сумму, необходимую для подачи заявки на патент и организовали промышленное применение прядильной машины. Было открыто крупное прядильное предприятие в </a:t>
            </a:r>
            <a:r>
              <a:rPr lang="ru-RU" sz="2400" b="0" kern="0" dirty="0" err="1">
                <a:solidFill>
                  <a:srgbClr val="000000"/>
                </a:solidFill>
              </a:rPr>
              <a:t>Кромфорде</a:t>
            </a:r>
            <a:r>
              <a:rPr lang="ru-RU" sz="2400" b="0" kern="0" dirty="0">
                <a:solidFill>
                  <a:srgbClr val="000000"/>
                </a:solidFill>
              </a:rPr>
              <a:t>, использовавшее как двигатель водяные колёса.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"/>
            <a:ext cx="2115121" cy="329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7113"/>
            <a:ext cx="2786063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Джеймс </a:t>
            </a:r>
            <a:r>
              <a:rPr lang="ru-RU" dirty="0" err="1" smtClean="0"/>
              <a:t>Харгривс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5012696" cy="5040560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sz="2400" b="0" kern="0" dirty="0">
                <a:solidFill>
                  <a:srgbClr val="000000"/>
                </a:solidFill>
              </a:rPr>
              <a:t>(1722-78), английский изобретатель и промышленник. В 1764 г., работая ткачом в </a:t>
            </a:r>
            <a:r>
              <a:rPr lang="ru-RU" sz="2400" b="0" kern="0" dirty="0" err="1">
                <a:solidFill>
                  <a:srgbClr val="000000"/>
                </a:solidFill>
              </a:rPr>
              <a:t>Стэмхилле</a:t>
            </a:r>
            <a:r>
              <a:rPr lang="ru-RU" sz="2400" b="0" kern="0" dirty="0">
                <a:solidFill>
                  <a:srgbClr val="000000"/>
                </a:solidFill>
              </a:rPr>
              <a:t>, Ланкастер, </a:t>
            </a:r>
            <a:r>
              <a:rPr lang="ru-RU" sz="2400" b="0" kern="0" dirty="0" err="1">
                <a:solidFill>
                  <a:srgbClr val="000000"/>
                </a:solidFill>
              </a:rPr>
              <a:t>Харгривс</a:t>
            </a:r>
            <a:r>
              <a:rPr lang="ru-RU" sz="2400" b="0" kern="0" dirty="0">
                <a:solidFill>
                  <a:srgbClr val="000000"/>
                </a:solidFill>
              </a:rPr>
              <a:t> изобрел ПРЯДИЛЬНУЮ МАШИНУ </a:t>
            </a:r>
            <a:r>
              <a:rPr lang="ru-RU" sz="2400" b="0" u="sng" kern="0" dirty="0">
                <a:solidFill>
                  <a:srgbClr val="000000"/>
                </a:solidFill>
              </a:rPr>
              <a:t>«Дженни». </a:t>
            </a:r>
            <a:r>
              <a:rPr lang="ru-RU" sz="2400" b="0" kern="0" dirty="0">
                <a:solidFill>
                  <a:srgbClr val="000000"/>
                </a:solidFill>
              </a:rPr>
              <a:t>Эта машина существенно ускоряла процесс обработки хлопка, производя восемь нитей одновременно. </a:t>
            </a:r>
          </a:p>
        </p:txBody>
      </p:sp>
      <p:pic>
        <p:nvPicPr>
          <p:cNvPr id="4" name="Picture 2" descr="C:\Documents and Settings\777\Мои документы\Мои рисунки\харгрив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42852"/>
            <a:ext cx="2499190" cy="344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777\Мои документы\Мои рисунки\дженн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0200" y="3587681"/>
            <a:ext cx="3607175" cy="297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69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Сэмюэл</a:t>
            </a:r>
            <a:r>
              <a:rPr lang="ru-RU" dirty="0" smtClean="0"/>
              <a:t> </a:t>
            </a:r>
            <a:r>
              <a:rPr lang="ru-RU" dirty="0" err="1" smtClean="0"/>
              <a:t>кромптон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610744" cy="4373563"/>
          </a:xfrm>
        </p:spPr>
        <p:txBody>
          <a:bodyPr>
            <a:normAutofit fontScale="92500" lnSpcReduction="10000"/>
          </a:bodyPr>
          <a:lstStyle/>
          <a:p>
            <a:r>
              <a:rPr lang="ru-RU" sz="3200" b="0" kern="0" dirty="0">
                <a:solidFill>
                  <a:srgbClr val="000000"/>
                </a:solidFill>
              </a:rPr>
              <a:t>Английский изобретатель. Создал прядильную «мюль-машину» (1779), сыгравшую большую роль в развитии прядильного производства</a:t>
            </a:r>
            <a:endParaRPr lang="ru-RU" b="0" dirty="0"/>
          </a:p>
        </p:txBody>
      </p:sp>
      <p:pic>
        <p:nvPicPr>
          <p:cNvPr id="4" name="Picture 2" descr="C:\Documents and Settings\777\Мои документы\Мои рисунки\кромпт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332656"/>
            <a:ext cx="257176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Documents and Settings\777\Мои документы\Мои рисунки\машина кромпто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449379"/>
            <a:ext cx="4660000" cy="316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854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116</TotalTime>
  <Words>506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Тема урока: Промышленный переворот в Англии</vt:lpstr>
      <vt:lpstr>Цель урока: выяснить сущность промышленного переворота, показать, что в результате этого процесса создаются условия для индустриального общества</vt:lpstr>
      <vt:lpstr>Презентация PowerPoint</vt:lpstr>
      <vt:lpstr>Презентация PowerPoint</vt:lpstr>
      <vt:lpstr>Промышленный переворот – это …</vt:lpstr>
      <vt:lpstr>Предпосылки промышленного переворота:</vt:lpstr>
      <vt:lpstr>Ричард аркрайт</vt:lpstr>
      <vt:lpstr>Джеймс Харгривс</vt:lpstr>
      <vt:lpstr>Сэмюэл кромптон</vt:lpstr>
      <vt:lpstr>Джеймс уатт</vt:lpstr>
      <vt:lpstr>Презентация PowerPoint</vt:lpstr>
      <vt:lpstr>Презентация PowerPoint</vt:lpstr>
      <vt:lpstr>Последствия промышленного переворота</vt:lpstr>
      <vt:lpstr>Презентация PowerPoint</vt:lpstr>
      <vt:lpstr>Презентация PowerPoint</vt:lpstr>
      <vt:lpstr>Закрепление изученного </vt:lpstr>
      <vt:lpstr>Пользуясь текстом учебника, составьте таблицу  «Важнейшие изобретения в период промышленного переворота»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Промышленный переворот в Англии</dc:title>
  <dc:creator>оля</dc:creator>
  <cp:lastModifiedBy>оля</cp:lastModifiedBy>
  <cp:revision>10</cp:revision>
  <dcterms:created xsi:type="dcterms:W3CDTF">2012-12-09T10:36:04Z</dcterms:created>
  <dcterms:modified xsi:type="dcterms:W3CDTF">2012-12-09T12:32:42Z</dcterms:modified>
</cp:coreProperties>
</file>