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1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60" r:id="rId26"/>
    <p:sldId id="25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64770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53340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C3932D-E840-4A12-AA1F-0613D6F4C1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40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B0203-CEE2-4325-8DE8-2FC4EB05CCF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3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3DB9A-FBC5-4E8A-882A-4D83A3A0E6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97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88563-FB2B-4051-84B8-2F9EF56BCF0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4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4D930-39DF-442F-816A-65B3FAA9EB0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0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D8562-5091-4E4D-AF61-5B98F833E65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7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D6FB8-A2E2-4536-8052-BB8BAC7F609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9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36996-CFB0-4493-88E2-AC35CA28CE7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22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9107E-EF11-4A57-BD93-954761409F8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0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04C9-0DEA-4A29-B57B-7D1C1D76659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5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46075-1A2A-48DD-B8C1-BDFC117433E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9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74638"/>
            <a:ext cx="7086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FBCC79-0D9D-400A-AFF4-C0E7D7A22515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5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commons.wikimedia.org/wiki/File:Khalkhin_Gol_George_Zhukov_and_Khorloogiin_Choibalsan_1939.jpg?uselang=r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commons.wikimedia.org/wiki/File:Nikishov_Voronov_Zhukov.jpg?uselang=r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commons.wikimedia.org/wiki/File:Indenbom_Zhukov_Simonov(Esli_dorog_tebe_tvoj_dom_1967).jpg?uselang=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Zhukov-LIFE-1944-1945.jpg?uselang=ru" TargetMode="External"/><Relationship Id="rId2" Type="http://schemas.openxmlformats.org/officeDocument/2006/relationships/hyperlink" Target="http://linkis.com/url-image/http:/politikus.ru/uploads/posts/2015-12/thumbs/1448960761_2308650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Zhukov_in_October_1941.jpg?uselang=ru" TargetMode="External"/><Relationship Id="rId5" Type="http://schemas.openxmlformats.org/officeDocument/2006/relationships/hyperlink" Target="https://commons.wikimedia.org/wiki/File:Nikishov_Voronov_Zhukov.jpg?uselang=ru" TargetMode="External"/><Relationship Id="rId4" Type="http://schemas.openxmlformats.org/officeDocument/2006/relationships/hyperlink" Target="https://commons.wikimedia.org/wiki/File:Khalkhin_Gol_George_Zhukov_and_Khorloogiin_Choibalsan_1939.jpg?uselang=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commons.wikimedia.org/wiki/File:Zhukov-LIFE-1944-1945.jpg?uselang=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6962" y="836712"/>
            <a:ext cx="6699374" cy="2304256"/>
          </a:xfrm>
        </p:spPr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Георгий Константинович Жуков – маршал Победы!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3568" y="3068960"/>
            <a:ext cx="657777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Автор:</a:t>
            </a:r>
            <a:r>
              <a:rPr lang="ru-RU" sz="2000" dirty="0">
                <a:solidFill>
                  <a:srgbClr val="000000"/>
                </a:solidFill>
              </a:rPr>
              <a:t/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b="1" dirty="0" smtClean="0">
                <a:solidFill>
                  <a:srgbClr val="000000"/>
                </a:solidFill>
              </a:rPr>
              <a:t>Лопатина Вера Николаевна</a:t>
            </a:r>
            <a:r>
              <a:rPr lang="ru-RU" sz="2000" dirty="0" smtClean="0">
                <a:solidFill>
                  <a:srgbClr val="000000"/>
                </a:solidFill>
              </a:rPr>
              <a:t>, </a:t>
            </a:r>
            <a:r>
              <a:rPr lang="ru-RU" sz="2000" dirty="0">
                <a:solidFill>
                  <a:srgbClr val="000000"/>
                </a:solidFill>
              </a:rPr>
              <a:t/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2000" dirty="0" smtClean="0">
                <a:solidFill>
                  <a:srgbClr val="000000"/>
                </a:solidFill>
              </a:rPr>
              <a:t>учащаяся 8 класса МБОУ СОШ с. Соколовка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Муниципального района им. Лазо Хабаровского края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Руководитель: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</a:rPr>
              <a:t>Черняк Ольга Валентиновна</a:t>
            </a:r>
            <a:r>
              <a:rPr lang="ru-RU" sz="2000" dirty="0" smtClean="0">
                <a:solidFill>
                  <a:srgbClr val="000000"/>
                </a:solidFill>
              </a:rPr>
              <a:t>, учитель истории и обществознания МБОУ СОШ с. Соколовка </a:t>
            </a:r>
            <a:r>
              <a:rPr lang="ru-RU" sz="2000" dirty="0">
                <a:solidFill>
                  <a:srgbClr val="000000"/>
                </a:solidFill>
              </a:rPr>
              <a:t/>
            </a:r>
            <a:br>
              <a:rPr lang="ru-RU" sz="2000" dirty="0">
                <a:solidFill>
                  <a:srgbClr val="000000"/>
                </a:solidFill>
              </a:rPr>
            </a:br>
            <a:endParaRPr lang="ru-RU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994122"/>
          </a:xfrm>
        </p:spPr>
        <p:txBody>
          <a:bodyPr/>
          <a:lstStyle/>
          <a:p>
            <a:r>
              <a:rPr lang="ru-RU" b="1" dirty="0">
                <a:solidFill>
                  <a:srgbClr val="222222"/>
                </a:solidFill>
                <a:latin typeface="Palatino Linotype"/>
              </a:rPr>
              <a:t>Жуков в Красной Армии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504056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В начале августа 1920 года курсанта Первых Рязанских кавалерийских командных курсов РККА Георгия Жукова вместе с товарищами отправили на борьбу с Врангелем.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1 ноября 1920 </a:t>
            </a:r>
            <a:r>
              <a:rPr lang="ru-RU" sz="2400" dirty="0" smtClean="0"/>
              <a:t>г. Г. </a:t>
            </a:r>
            <a:r>
              <a:rPr lang="ru-RU" sz="2400" dirty="0"/>
              <a:t>Жуков прибыл в кавалерийскую бригаду 14-й стрелковой дивизии имени А. К. Степина и был назначен на должность командира взвода 1-го кавалерийского полка. Он досрочно сдал экзамены по итогам обучения на Рязанских кавалерийских командных курсах – произошло это в походных условиях в Армавире. </a:t>
            </a:r>
          </a:p>
        </p:txBody>
      </p:sp>
    </p:spTree>
    <p:extLst>
      <p:ext uri="{BB962C8B-B14F-4D97-AF65-F5344CB8AC3E}">
        <p14:creationId xmlns:p14="http://schemas.microsoft.com/office/powerpoint/2010/main" val="422899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643192" cy="868958"/>
          </a:xfrm>
        </p:spPr>
        <p:txBody>
          <a:bodyPr/>
          <a:lstStyle/>
          <a:p>
            <a:r>
              <a:rPr lang="ru-RU" dirty="0"/>
              <a:t>Жуков в Красной Армии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7920880" cy="4853136"/>
          </a:xfrm>
        </p:spPr>
        <p:txBody>
          <a:bodyPr/>
          <a:lstStyle/>
          <a:p>
            <a:r>
              <a:rPr lang="ru-RU" sz="2000" dirty="0"/>
              <a:t>В конце лета 1921 </a:t>
            </a:r>
            <a:r>
              <a:rPr lang="ru-RU" sz="2000" dirty="0" smtClean="0"/>
              <a:t>г. </a:t>
            </a:r>
            <a:r>
              <a:rPr lang="ru-RU" sz="2000" dirty="0"/>
              <a:t>эскадрон Жукова участвовал в подавлении последних очагов восстания. </a:t>
            </a:r>
            <a:endParaRPr lang="ru-RU" sz="2000" dirty="0" smtClean="0"/>
          </a:p>
          <a:p>
            <a:r>
              <a:rPr lang="ru-RU" sz="2000" dirty="0"/>
              <a:t>31 августа 1922 </a:t>
            </a:r>
            <a:r>
              <a:rPr lang="ru-RU" sz="2000" dirty="0" smtClean="0"/>
              <a:t>г. </a:t>
            </a:r>
            <a:r>
              <a:rPr lang="ru-RU" sz="2000" dirty="0"/>
              <a:t>вышел приказ Реввоенсовета Советской республики, согласно которому командир 2-го эскадрона 1-го кавалерийского полка отдельной кавалерийской бригады Жуков был награжден орденом Красного Знамени. В приказе говорилось: "Награжден орденом "Красного Знамени" командир 2-го эскадрона 1-го кавалерийского полка отдельной кавалерийской бригады за то, что в бою под селом Вязовая Почта Тамбовской губернии 5 марта 1921 г., несмотря на атаки противника силой 1500–2000 сабель, он с эскадроном в течение 7 часов сдерживал натиск врага и, перейдя затем в контратаку, после 6 рукопашных схваток разбил банду".</a:t>
            </a:r>
          </a:p>
        </p:txBody>
      </p:sp>
    </p:spTree>
    <p:extLst>
      <p:ext uri="{BB962C8B-B14F-4D97-AF65-F5344CB8AC3E}">
        <p14:creationId xmlns:p14="http://schemas.microsoft.com/office/powerpoint/2010/main" val="168557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Мирные 1920-е гг.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286603"/>
            <a:ext cx="5112568" cy="4905736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С июня 1922 по март 1923 года Жуков служил командиром эскадрона 38-го кавалерийского полка, а затем заместителем командира 40-го кавалерийского полка 7-й Самарской кавалерийской дивизии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С 1926 года 5 лет преподаёт военно-допризывную подготовку в Белорусском государственном </a:t>
            </a:r>
            <a:r>
              <a:rPr lang="ru-RU" sz="2000" dirty="0" smtClean="0"/>
              <a:t>университете.</a:t>
            </a:r>
          </a:p>
          <a:p>
            <a:pPr marL="0" indent="0">
              <a:buNone/>
            </a:pPr>
            <a:r>
              <a:rPr lang="ru-RU" sz="2000" dirty="0"/>
              <a:t>В 1929 году окончил курсы высшего начальствующего состава РККА. С мая 1930 </a:t>
            </a:r>
            <a:r>
              <a:rPr lang="ru-RU" sz="2000" dirty="0" smtClean="0"/>
              <a:t>года командовал </a:t>
            </a:r>
            <a:r>
              <a:rPr lang="ru-RU" sz="2000" dirty="0"/>
              <a:t>около года 2-й бригадой в 7-й Самарской </a:t>
            </a:r>
            <a:r>
              <a:rPr lang="ru-RU" sz="2000" dirty="0" err="1"/>
              <a:t>кавдивизии</a:t>
            </a:r>
            <a:r>
              <a:rPr lang="ru-RU" sz="2000" dirty="0"/>
              <a:t>, которую возглавлял тогда Рокоссовский.</a:t>
            </a:r>
          </a:p>
        </p:txBody>
      </p:sp>
      <p:pic>
        <p:nvPicPr>
          <p:cNvPr id="1026" name="Picture 2" descr="Алекс Громов - Жуков. Взлеты, падения и неизвестные страницы жизни великого марша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286603"/>
            <a:ext cx="2232248" cy="315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438013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Командир 39-го </a:t>
            </a:r>
            <a:r>
              <a:rPr lang="ru-RU" dirty="0" err="1"/>
              <a:t>Бузулукского</a:t>
            </a:r>
            <a:r>
              <a:rPr lang="ru-RU" dirty="0"/>
              <a:t> кавалерийского полка 7-й Самарской кавалерийской дивизии Г. К. Жуков. 1923 год</a:t>
            </a:r>
          </a:p>
        </p:txBody>
      </p:sp>
    </p:spTree>
    <p:extLst>
      <p:ext uri="{BB962C8B-B14F-4D97-AF65-F5344CB8AC3E}">
        <p14:creationId xmlns:p14="http://schemas.microsoft.com/office/powerpoint/2010/main" val="342702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«Бурные 1930-е гг.»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196752"/>
            <a:ext cx="5266928" cy="492941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В канун празднования 20-й годовщины Красной Армии (приказом НКО № 0170/п от 22 февраля 1938 </a:t>
            </a:r>
            <a:r>
              <a:rPr lang="ru-RU" sz="2000" dirty="0" smtClean="0"/>
              <a:t>г.) </a:t>
            </a:r>
            <a:r>
              <a:rPr lang="ru-RU" sz="2000" dirty="0"/>
              <a:t>«досрочно и вне очереди» комбригу Г. К. Жукову было присвоено воинское звание — </a:t>
            </a:r>
            <a:r>
              <a:rPr lang="ru-RU" sz="2000" dirty="0" smtClean="0"/>
              <a:t>комдив. </a:t>
            </a:r>
          </a:p>
          <a:p>
            <a:pPr marL="0" indent="0">
              <a:buNone/>
            </a:pPr>
            <a:r>
              <a:rPr lang="ru-RU" sz="2000" dirty="0"/>
              <a:t>С июня 1939 </a:t>
            </a:r>
            <a:r>
              <a:rPr lang="ru-RU" sz="2000" dirty="0" smtClean="0"/>
              <a:t>г., </a:t>
            </a:r>
            <a:r>
              <a:rPr lang="ru-RU" sz="2000" dirty="0"/>
              <a:t>Жуков, командующий 57-м особым армейским корпусом РККА на территории Монгольской Народной </a:t>
            </a:r>
            <a:r>
              <a:rPr lang="ru-RU" sz="2000" dirty="0" smtClean="0"/>
              <a:t>Республики</a:t>
            </a:r>
          </a:p>
          <a:p>
            <a:pPr marL="0" indent="0">
              <a:buNone/>
            </a:pPr>
            <a:r>
              <a:rPr lang="ru-RU" sz="2000" dirty="0" smtClean="0"/>
              <a:t>11 </a:t>
            </a:r>
            <a:r>
              <a:rPr lang="ru-RU" sz="2000" dirty="0"/>
              <a:t>июня 1939 </a:t>
            </a:r>
            <a:r>
              <a:rPr lang="ru-RU" sz="2000" dirty="0" smtClean="0"/>
              <a:t>г.</a:t>
            </a:r>
            <a:r>
              <a:rPr lang="ru-RU" sz="2000" dirty="0"/>
              <a:t> назначается</a:t>
            </a:r>
            <a:r>
              <a:rPr lang="ru-RU" sz="2000" dirty="0" smtClean="0"/>
              <a:t> командиром </a:t>
            </a:r>
            <a:r>
              <a:rPr lang="ru-RU" sz="2000" dirty="0"/>
              <a:t>57-го особого корпуса в </a:t>
            </a:r>
            <a:r>
              <a:rPr lang="ru-RU" sz="2000" dirty="0" smtClean="0"/>
              <a:t>Монголии</a:t>
            </a:r>
            <a:endParaRPr lang="ru-RU" sz="2000" dirty="0"/>
          </a:p>
        </p:txBody>
      </p:sp>
      <p:pic>
        <p:nvPicPr>
          <p:cNvPr id="4" name="Рисунок 3" descr="https://upload.wikimedia.org/wikipedia/commons/thumb/b/b3/Khalkhin_Gol_George_Zhukov_and_Khorloogiin_Choibalsan_1939.jpg/190px-Khalkhin_Gol_George_Zhukov_and_Khorloogiin_Choibalsan_1939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78992"/>
            <a:ext cx="2736304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39552" y="4835376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Георгий Жуков (справа) и </a:t>
            </a:r>
            <a:r>
              <a:rPr lang="ru-RU" dirty="0" smtClean="0"/>
              <a:t>маршал </a:t>
            </a:r>
            <a:r>
              <a:rPr lang="ru-RU" dirty="0" err="1" smtClean="0"/>
              <a:t>Чойбалсан</a:t>
            </a:r>
            <a:r>
              <a:rPr lang="ru-RU" dirty="0"/>
              <a:t>, Халхин-Гол, 1939 г</a:t>
            </a:r>
          </a:p>
        </p:txBody>
      </p:sp>
    </p:spTree>
    <p:extLst>
      <p:ext uri="{BB962C8B-B14F-4D97-AF65-F5344CB8AC3E}">
        <p14:creationId xmlns:p14="http://schemas.microsoft.com/office/powerpoint/2010/main" val="326822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548680"/>
            <a:ext cx="4546848" cy="557748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31 июля 1939 года Жукову было присвоено очередное воинское звание — </a:t>
            </a:r>
            <a:r>
              <a:rPr lang="ru-RU" sz="2400" dirty="0" err="1"/>
              <a:t>комкор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20—31 августа 1939 года Жуков совместно с Богдановым проводит успешную операцию на окружение и разгром группировки японских войск генерала </a:t>
            </a:r>
            <a:r>
              <a:rPr lang="ru-RU" sz="2400" dirty="0" err="1"/>
              <a:t>Комацубары</a:t>
            </a:r>
            <a:r>
              <a:rPr lang="ru-RU" sz="2400" dirty="0"/>
              <a:t> на реке </a:t>
            </a:r>
            <a:r>
              <a:rPr lang="ru-RU" sz="2400" dirty="0" smtClean="0"/>
              <a:t>Халхин-Гол.</a:t>
            </a:r>
          </a:p>
          <a:p>
            <a:pPr marL="0" indent="0">
              <a:buNone/>
            </a:pP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https://upload.wikimedia.org/wikipedia/commons/thumb/8/8b/Nikishov_Voronov_Zhukov.jpg/250px-Nikishov_Voronov_Zhukov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27" y="1052736"/>
            <a:ext cx="3240360" cy="226088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3452968"/>
            <a:ext cx="3396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Г. К. Жуков (справа) во время боёв на Халхин-Голе.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749" y="4112536"/>
            <a:ext cx="37327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мае 1940 г. Указом Президиума Верховного Совета СССР (от 07.05.1940 г.): «О введении в Красной Армии генеральских воинских званий», в числе других, Жукову было присвоено звание генерала армии</a:t>
            </a:r>
          </a:p>
        </p:txBody>
      </p:sp>
    </p:spTree>
    <p:extLst>
      <p:ext uri="{BB962C8B-B14F-4D97-AF65-F5344CB8AC3E}">
        <p14:creationId xmlns:p14="http://schemas.microsoft.com/office/powerpoint/2010/main" val="374816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5060032" cy="936104"/>
          </a:xfrm>
        </p:spPr>
        <p:txBody>
          <a:bodyPr/>
          <a:lstStyle/>
          <a:p>
            <a:r>
              <a:rPr lang="ru-RU" dirty="0" smtClean="0"/>
              <a:t>1941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1196752"/>
            <a:ext cx="5112568" cy="482453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14 января 1941 </a:t>
            </a:r>
            <a:r>
              <a:rPr lang="ru-RU" sz="2400" dirty="0" smtClean="0"/>
              <a:t>г. </a:t>
            </a:r>
            <a:r>
              <a:rPr lang="ru-RU" sz="2400" dirty="0"/>
              <a:t>постановлением Политбюро ЦК ВКП(б) «О начальнике Генерального штаба и командующих войсками военных округов» генерал армии Жуков назначается </a:t>
            </a:r>
            <a:r>
              <a:rPr lang="ru-RU" sz="2400" dirty="0" smtClean="0"/>
              <a:t>на </a:t>
            </a:r>
            <a:r>
              <a:rPr lang="ru-RU" sz="2400" dirty="0"/>
              <a:t>должность начальника Генерального штаба РККА, которую занимал по июль 1941 </a:t>
            </a:r>
            <a:r>
              <a:rPr lang="ru-RU" sz="2400" dirty="0" smtClean="0"/>
              <a:t>г.</a:t>
            </a:r>
          </a:p>
          <a:p>
            <a:pPr marL="0" indent="0">
              <a:buNone/>
            </a:pPr>
            <a:r>
              <a:rPr lang="ru-RU" sz="2400" dirty="0"/>
              <a:t>На XVIII конференции ВКП(б) в феврале 1941 </a:t>
            </a:r>
            <a:r>
              <a:rPr lang="ru-RU" sz="2400" dirty="0" smtClean="0"/>
              <a:t>г. </a:t>
            </a:r>
            <a:r>
              <a:rPr lang="ru-RU" sz="2400" dirty="0"/>
              <a:t>Жуков избирается кандидатом в члены </a:t>
            </a:r>
            <a:r>
              <a:rPr lang="ru-RU" sz="2400" dirty="0" smtClean="0"/>
              <a:t>ЦК </a:t>
            </a:r>
            <a:r>
              <a:rPr lang="ru-RU" sz="2400" dirty="0"/>
              <a:t>ВКП(б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17" y="1916832"/>
            <a:ext cx="286617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9617" y="4581128"/>
            <a:ext cx="25922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Жуков в октябре 1941 года. Фото из газеты «Красная звезда», опубликовано по личному указанию Сталина.</a:t>
            </a:r>
          </a:p>
        </p:txBody>
      </p:sp>
    </p:spTree>
    <p:extLst>
      <p:ext uri="{BB962C8B-B14F-4D97-AF65-F5344CB8AC3E}">
        <p14:creationId xmlns:p14="http://schemas.microsoft.com/office/powerpoint/2010/main" val="419385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Великая Отечественная война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040560"/>
          </a:xfrm>
        </p:spPr>
        <p:txBody>
          <a:bodyPr/>
          <a:lstStyle/>
          <a:p>
            <a:pPr marL="0" indent="0">
              <a:buNone/>
            </a:pPr>
            <a:r>
              <a:rPr lang="ru-RU" sz="2200" dirty="0"/>
              <a:t>В годы Великой Отечественной войны (1941—1945) занимал посты начальника Генерального штаба РККА (февраль-июль 1941), члена Ставки Главного командования (с 23 июня 1941 г.), Ставки Верховного Командования (с 10 июля1941 г.), Ставки Верховного Главнокомандования (с 8 августа 1941 г.), командующего Ленинградским фронтом (с 14 сентября), командующего Западным фронтом (с 10 октября), с 26 августа 1942 г. являлся заместителем Верховного Главнокомандующего, с 27 августа 1942 года — первый заместитель народного комиссара обороны Союза ССР, командовал фронтами: Резервным, Ленинградским, Западным (одновременно был главкомом Западного направления), 1-м Украинским, 1-м Белорусским.</a:t>
            </a:r>
          </a:p>
        </p:txBody>
      </p:sp>
    </p:spTree>
    <p:extLst>
      <p:ext uri="{BB962C8B-B14F-4D97-AF65-F5344CB8AC3E}">
        <p14:creationId xmlns:p14="http://schemas.microsoft.com/office/powerpoint/2010/main" val="246375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ru-RU" dirty="0"/>
              <a:t>Жуков и два Парада Победы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7488832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24 июня 1945 г. маршал Жуков принял Парад Победы Советского Союза над Германией в Великой Отечественной войне, который состоялся в Москве на Красной площади. Командовал парадом маршал Рокоссовский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/>
              <a:t>7 сентября 1945 </a:t>
            </a:r>
            <a:r>
              <a:rPr lang="ru-RU" sz="2400" dirty="0" smtClean="0"/>
              <a:t>г. </a:t>
            </a:r>
            <a:r>
              <a:rPr lang="ru-RU" sz="2400" dirty="0"/>
              <a:t>в Берлине у Бранденбургских ворот состоялся Парад Победы союзных войск во Второй Мировой Войне </a:t>
            </a:r>
            <a:r>
              <a:rPr lang="ru-RU" sz="2400" dirty="0" smtClean="0"/>
              <a:t>от </a:t>
            </a:r>
            <a:r>
              <a:rPr lang="ru-RU" sz="2400" dirty="0"/>
              <a:t>Советского Союза парад принимал маршал </a:t>
            </a:r>
            <a:r>
              <a:rPr lang="ru-RU" sz="2400" dirty="0" smtClean="0"/>
              <a:t>Жуков. </a:t>
            </a:r>
            <a:r>
              <a:rPr lang="ru-RU" sz="2400" dirty="0"/>
              <a:t>Командовал парадом английский генерал-майор </a:t>
            </a:r>
            <a:r>
              <a:rPr lang="ru-RU" sz="2400" dirty="0" err="1" smtClean="0"/>
              <a:t>Нэйрс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946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Трофейное дело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7632848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Летом 1946 </a:t>
            </a:r>
            <a:r>
              <a:rPr lang="ru-RU" sz="2400" dirty="0" smtClean="0"/>
              <a:t>г. </a:t>
            </a:r>
            <a:r>
              <a:rPr lang="ru-RU" sz="2400" dirty="0"/>
              <a:t>состоялось заседание Высшего военного совета, на котором разбиралось дело маршала </a:t>
            </a:r>
            <a:r>
              <a:rPr lang="ru-RU" sz="2400" dirty="0" smtClean="0"/>
              <a:t>Жукова. Он </a:t>
            </a:r>
            <a:r>
              <a:rPr lang="ru-RU" sz="2400" dirty="0"/>
              <a:t>был обвинён в незаконном присвоении трофеев и раздувании своих заслуг в деле разгрома </a:t>
            </a:r>
            <a:r>
              <a:rPr lang="ru-RU" sz="2400" dirty="0" smtClean="0"/>
              <a:t>Гитлера.</a:t>
            </a:r>
          </a:p>
          <a:p>
            <a:pPr marL="0" indent="0">
              <a:buNone/>
            </a:pPr>
            <a:r>
              <a:rPr lang="ru-RU" sz="2400" dirty="0"/>
              <a:t>9 июня 1946 </a:t>
            </a:r>
            <a:r>
              <a:rPr lang="ru-RU" sz="2400" dirty="0" smtClean="0"/>
              <a:t>г. </a:t>
            </a:r>
            <a:r>
              <a:rPr lang="ru-RU" sz="2400" dirty="0"/>
              <a:t>Жуков был снят с должности Главкома сухопутных войск — замминистра Вооружённых Сил СССР и назначен командующим </a:t>
            </a:r>
            <a:r>
              <a:rPr lang="ru-RU" sz="2400" dirty="0" smtClean="0"/>
              <a:t>войсками Одесского </a:t>
            </a:r>
            <a:r>
              <a:rPr lang="ru-RU" sz="2400" dirty="0"/>
              <a:t>округа. На Пленуме ЦК ВКП(б) в феврале 1947 г. маршал Жуков был выведен из числа кандидатов в члены ЦК ВКП(б)</a:t>
            </a:r>
          </a:p>
        </p:txBody>
      </p:sp>
    </p:spTree>
    <p:extLst>
      <p:ext uri="{BB962C8B-B14F-4D97-AF65-F5344CB8AC3E}">
        <p14:creationId xmlns:p14="http://schemas.microsoft.com/office/powerpoint/2010/main" val="26396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Тоцкий полигон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В 1954 </a:t>
            </a:r>
            <a:r>
              <a:rPr lang="ru-RU" sz="2400" dirty="0" smtClean="0"/>
              <a:t>г. </a:t>
            </a:r>
            <a:r>
              <a:rPr lang="ru-RU" sz="2400" dirty="0"/>
              <a:t>Жукову было поручено подготовить и провести учения с применением атомного оружия на Тоцком полигоне.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В феврале 1955 </a:t>
            </a:r>
            <a:r>
              <a:rPr lang="ru-RU" sz="2400" dirty="0" err="1" smtClean="0"/>
              <a:t>г.после</a:t>
            </a:r>
            <a:r>
              <a:rPr lang="ru-RU" sz="2400" dirty="0" smtClean="0"/>
              <a:t> </a:t>
            </a:r>
            <a:r>
              <a:rPr lang="ru-RU" sz="2400" dirty="0"/>
              <a:t>назначения Н. А. Булганина председателем Совета Министров СССР Жуков сменил его на посту Министра обороны СССР. В феврале 1956 года избран кандидатом в члены Президиума ЦК КПСС.</a:t>
            </a:r>
          </a:p>
        </p:txBody>
      </p:sp>
    </p:spTree>
    <p:extLst>
      <p:ext uri="{BB962C8B-B14F-4D97-AF65-F5344CB8AC3E}">
        <p14:creationId xmlns:p14="http://schemas.microsoft.com/office/powerpoint/2010/main" val="40173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560840" cy="1143000"/>
          </a:xfrm>
        </p:spPr>
        <p:txBody>
          <a:bodyPr/>
          <a:lstStyle/>
          <a:p>
            <a:r>
              <a:rPr lang="ru-RU" sz="3200" i="1" dirty="0" smtClean="0"/>
              <a:t>120-летию со дня рождения Маршала Советского Союза посвящается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6825" y="1988840"/>
            <a:ext cx="4259551" cy="417646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0000"/>
                </a:solidFill>
                <a:latin typeface="Cambria"/>
              </a:rPr>
              <a:t>Маршал Жуков и победа</a:t>
            </a:r>
            <a:endParaRPr lang="ru-RU" sz="2400" dirty="0" smtClean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, это самый маршал грозный</a:t>
            </a:r>
            <a:br>
              <a:rPr lang="ru-RU" sz="2400" dirty="0">
                <a:solidFill>
                  <a:srgbClr val="000000"/>
                </a:solidFill>
                <a:latin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Был наш товарищ - друг большой.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Не из гранита, не из бронзы-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С широкой русскою душой.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В Берлине дымном после боя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Гвардейцы слушали приказ: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Явился маршал перед строем</a:t>
            </a:r>
            <a:br>
              <a:rPr lang="ru-RU" sz="2400" dirty="0">
                <a:solidFill>
                  <a:srgbClr val="000000"/>
                </a:solidFill>
                <a:latin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</a:rPr>
              <a:t>И улыбнулся в первый раз!</a:t>
            </a:r>
            <a:endParaRPr lang="ru-RU" sz="2400" dirty="0"/>
          </a:p>
        </p:txBody>
      </p:sp>
      <p:pic>
        <p:nvPicPr>
          <p:cNvPr id="1026" name="Picture 2" descr="http://linkis.com/url-image/http:/politikus.ru/uploads/posts/2015-12/thumbs/1448960761_230865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157273" cy="4104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7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Венгрия. 1956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3425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В 1956 </a:t>
            </a:r>
            <a:r>
              <a:rPr lang="ru-RU" sz="2800" dirty="0" smtClean="0"/>
              <a:t>г. </a:t>
            </a:r>
            <a:r>
              <a:rPr lang="ru-RU" sz="2800" dirty="0"/>
              <a:t>(23 октября — 9 ноября) в Венгрии произошло антикоммунистическое </a:t>
            </a:r>
            <a:r>
              <a:rPr lang="ru-RU" sz="2800" dirty="0" smtClean="0"/>
              <a:t>восстание. </a:t>
            </a:r>
          </a:p>
          <a:p>
            <a:pPr marL="0" indent="0">
              <a:buNone/>
            </a:pPr>
            <a:r>
              <a:rPr lang="ru-RU" sz="2800" dirty="0"/>
              <a:t>Жуков сыграл одну из ключевых ролей в подавлении </a:t>
            </a:r>
            <a:r>
              <a:rPr lang="ru-RU" sz="2800" dirty="0" smtClean="0"/>
              <a:t>восстания, </a:t>
            </a:r>
            <a:r>
              <a:rPr lang="ru-RU" sz="2800" dirty="0"/>
              <a:t>«за подавление венгерского фашистского мятежа» и в связи с 60-летием со дня рождения 1 декабря 1956 года был награждён четвёртой медалью «Золотая Звезда</a:t>
            </a:r>
            <a:r>
              <a:rPr lang="ru-RU" sz="2800" dirty="0" smtClean="0"/>
              <a:t>»[ </a:t>
            </a:r>
            <a:r>
              <a:rPr lang="ru-RU" sz="2800" dirty="0"/>
              <a:t>с вручением 4-го ордена </a:t>
            </a:r>
            <a:r>
              <a:rPr lang="ru-RU" sz="2800" dirty="0" smtClean="0"/>
              <a:t>Ленина.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531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Хрущёвская опала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7560840" cy="478112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29 октября 1957 г. выведен из состава Президиума ЦК и ЦК КПСС; кроме того, указом Президиума Верховного Совета СССР он был освобождён от должности министра обороны </a:t>
            </a:r>
            <a:r>
              <a:rPr lang="ru-RU" sz="2400" dirty="0" smtClean="0"/>
              <a:t>СССР.</a:t>
            </a:r>
          </a:p>
          <a:p>
            <a:pPr marL="0" indent="0">
              <a:buNone/>
            </a:pPr>
            <a:r>
              <a:rPr lang="ru-RU" sz="2400" dirty="0"/>
              <a:t>Георгий Константинович был единственным маршалом СССР, который после отставки не был зачислен в Группу генеральных инспекторов Министерства обороны СССР, куда входили все видные полководцы-герои Великой Отечественной войны, по состоянию здоровья или по выслуге лет оставившие службу.</a:t>
            </a:r>
          </a:p>
        </p:txBody>
      </p:sp>
    </p:spTree>
    <p:extLst>
      <p:ext uri="{BB962C8B-B14F-4D97-AF65-F5344CB8AC3E}">
        <p14:creationId xmlns:p14="http://schemas.microsoft.com/office/powerpoint/2010/main" val="402924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последние годы жизни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600200"/>
            <a:ext cx="4752528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В 1966 </a:t>
            </a:r>
            <a:r>
              <a:rPr lang="ru-RU" sz="2400" dirty="0" smtClean="0"/>
              <a:t>г. принимает </a:t>
            </a:r>
            <a:r>
              <a:rPr lang="ru-RU" sz="2400" dirty="0"/>
              <a:t>участие в создании малоизвестного до недавнего времени документального фильма «Если дорог тебе твой дом</a:t>
            </a:r>
            <a:r>
              <a:rPr lang="ru-RU" sz="2400" dirty="0" smtClean="0"/>
              <a:t>» К. </a:t>
            </a:r>
            <a:r>
              <a:rPr lang="ru-RU" sz="2400" dirty="0"/>
              <a:t>Симонова и </a:t>
            </a:r>
            <a:r>
              <a:rPr lang="ru-RU" sz="2400" dirty="0" smtClean="0"/>
              <a:t>В. </a:t>
            </a:r>
            <a:r>
              <a:rPr lang="ru-RU" sz="2400" dirty="0"/>
              <a:t>Ордынского, где даёт </a:t>
            </a:r>
            <a:r>
              <a:rPr lang="ru-RU" sz="2400" dirty="0" smtClean="0"/>
              <a:t>интервью </a:t>
            </a:r>
            <a:r>
              <a:rPr lang="ru-RU" sz="2400" dirty="0"/>
              <a:t>по теме боев 1941 </a:t>
            </a:r>
            <a:r>
              <a:rPr lang="ru-RU" sz="2400" dirty="0" smtClean="0"/>
              <a:t>г. и </a:t>
            </a:r>
            <a:r>
              <a:rPr lang="ru-RU" sz="2400" dirty="0"/>
              <a:t>обороны Москвы.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Фильм </a:t>
            </a:r>
            <a:r>
              <a:rPr lang="ru-RU" sz="2400" dirty="0"/>
              <a:t>выходит на экраны только в 1967 </a:t>
            </a:r>
            <a:r>
              <a:rPr lang="ru-RU" sz="2400" dirty="0" smtClean="0"/>
              <a:t>г., </a:t>
            </a:r>
            <a:r>
              <a:rPr lang="ru-RU" sz="2400" dirty="0"/>
              <a:t>после значительного монтажа и цензуры </a:t>
            </a:r>
          </a:p>
        </p:txBody>
      </p:sp>
      <p:pic>
        <p:nvPicPr>
          <p:cNvPr id="4" name="Рисунок 3" descr="https://upload.wikimedia.org/wikipedia/commons/thumb/6/63/Indenbom_Zhukov_Simonov%28Esli_dorog_tebe_tvoj_dom_1967%29.jpg/250px-Indenbom_Zhukov_Simonov%28Esli_dorog_tebe_tvoj_dom_1967%29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85924"/>
            <a:ext cx="3240360" cy="2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64344" y="3957024"/>
            <a:ext cx="2867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Съёмки фильма «Если дорог тебе твой дом», 1967 год.</a:t>
            </a:r>
          </a:p>
        </p:txBody>
      </p:sp>
    </p:spTree>
    <p:extLst>
      <p:ext uri="{BB962C8B-B14F-4D97-AF65-F5344CB8AC3E}">
        <p14:creationId xmlns:p14="http://schemas.microsoft.com/office/powerpoint/2010/main" val="328252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последние годы жизни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3425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30 декабря 1966 </a:t>
            </a:r>
            <a:r>
              <a:rPr lang="ru-RU" sz="2400" dirty="0" smtClean="0"/>
              <a:t>г. </a:t>
            </a:r>
            <a:r>
              <a:rPr lang="ru-RU" sz="2400" dirty="0"/>
              <a:t>маршал Г. К. Жуков был награждён орденом Ленина «В связи с 70-летием со дня рождения и за заслуги перед вооруженными силами», а указом от 22 февраля 1968 года — орденом Октябрьской Революции «За заслуги в строительстве и укреплении армии и в связи с её 50-летием</a:t>
            </a:r>
            <a:r>
              <a:rPr lang="ru-RU" sz="2400" dirty="0" smtClean="0"/>
              <a:t>»</a:t>
            </a:r>
          </a:p>
          <a:p>
            <a:pPr marL="0" indent="0">
              <a:buNone/>
            </a:pPr>
            <a:r>
              <a:rPr lang="ru-RU" sz="2400" dirty="0"/>
              <a:t>В марте 1969 </a:t>
            </a:r>
            <a:r>
              <a:rPr lang="ru-RU" sz="2400" dirty="0" smtClean="0"/>
              <a:t>г. выходит </a:t>
            </a:r>
            <a:r>
              <a:rPr lang="ru-RU" sz="2400" dirty="0"/>
              <a:t>в свет его книга — «Воспоминания и размышления», работу над которой он начал ещё в 1958 </a:t>
            </a:r>
            <a:r>
              <a:rPr lang="ru-RU" sz="2400" dirty="0" smtClean="0"/>
              <a:t>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709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последние годы жизни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630616" cy="506916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13 ноября 1973 </a:t>
            </a:r>
            <a:r>
              <a:rPr lang="ru-RU" sz="2800" dirty="0" smtClean="0"/>
              <a:t>г. </a:t>
            </a:r>
            <a:r>
              <a:rPr lang="ru-RU" sz="2800" dirty="0"/>
              <a:t>скончалась жена маршала — Галина Александровна. После её смерти </a:t>
            </a:r>
            <a:r>
              <a:rPr lang="ru-RU" sz="2800" dirty="0" smtClean="0"/>
              <a:t>он </a:t>
            </a:r>
            <a:r>
              <a:rPr lang="ru-RU" sz="2800" dirty="0"/>
              <a:t>чувствовал себя всё хуже; вскоре у него </a:t>
            </a:r>
            <a:r>
              <a:rPr lang="ru-RU" sz="2800" dirty="0" smtClean="0"/>
              <a:t>случился инфаркт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dirty="0"/>
              <a:t>В мае 1974 </a:t>
            </a:r>
            <a:r>
              <a:rPr lang="ru-RU" sz="2800" dirty="0" smtClean="0"/>
              <a:t>г. </a:t>
            </a:r>
            <a:r>
              <a:rPr lang="ru-RU" sz="2800" dirty="0"/>
              <a:t>Жуков впал в кому.</a:t>
            </a:r>
          </a:p>
          <a:p>
            <a:pPr marL="0" indent="0">
              <a:buNone/>
            </a:pPr>
            <a:r>
              <a:rPr lang="ru-RU" sz="2800" dirty="0"/>
              <a:t>Георгий Константинович Жуков умер в московской больнице на улице Грановского,18 июня 1974 года, накануне 17-летия своей младшей дочери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36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/>
              <a:t>1.</a:t>
            </a:r>
            <a:r>
              <a:rPr lang="en-US" sz="2800" dirty="0" smtClean="0"/>
              <a:t>http://</a:t>
            </a:r>
            <a:r>
              <a:rPr lang="ru-RU" sz="2800" dirty="0" err="1" smtClean="0"/>
              <a:t>стилиус.рф</a:t>
            </a:r>
            <a:r>
              <a:rPr lang="ru-RU" sz="2800" dirty="0" smtClean="0"/>
              <a:t>/</a:t>
            </a:r>
            <a:r>
              <a:rPr lang="en-US" sz="2800" dirty="0" err="1" smtClean="0"/>
              <a:t>vwstavka_marchal_gukov</a:t>
            </a:r>
            <a:r>
              <a:rPr lang="en-US" sz="2800" dirty="0" smtClean="0"/>
              <a:t>/text/stichi_o_zhukove.htm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2. Алекс Громов, Жуков: взлеты, падения и неизвестные страницы жизни великого маршала. - ООО "Книжный клуб "Клуб семейного досуга"", г. Белгород, 2013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571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Список источников иллюстраций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208912" cy="50405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400" dirty="0" smtClean="0">
                <a:hlinkClick r:id="rId2"/>
              </a:rPr>
              <a:t>http://linkis.com/url-image/http://politikus.ru/uploads/posts/2015-12/thumbs/1448960761_23086504.jpg</a:t>
            </a:r>
            <a:endParaRPr lang="ru-RU" sz="2400" dirty="0" smtClean="0"/>
          </a:p>
          <a:p>
            <a:pPr marL="514350" indent="-514350">
              <a:buAutoNum type="arabicPeriod"/>
            </a:pP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commons.wikimedia.org/wiki/File:Zhukov-LIFE-1944-1945.jpg?uselang=ru</a:t>
            </a:r>
            <a:endParaRPr lang="ru-RU" sz="2400" dirty="0" smtClean="0"/>
          </a:p>
          <a:p>
            <a:pPr marL="514350" indent="-514350">
              <a:buAutoNum type="arabicPeriod"/>
            </a:pP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commons.wikimedia.org/wiki/File:Khalkhin_Gol_George_Zhukov_and_Khorloogiin_Choibalsan_1939.jpg?uselang=ru</a:t>
            </a:r>
            <a:endParaRPr lang="ru-RU" sz="2400" dirty="0" smtClean="0"/>
          </a:p>
          <a:p>
            <a:pPr marL="514350" indent="-514350">
              <a:buAutoNum type="arabicPeriod"/>
            </a:pP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commons.wikimedia.org/wiki/File:Nikishov_Voronov_Zhukov.jpg?uselang=ru</a:t>
            </a:r>
            <a:endParaRPr lang="ru-RU" sz="2400" dirty="0" smtClean="0"/>
          </a:p>
          <a:p>
            <a:pPr marL="514350" indent="-514350">
              <a:buAutoNum type="arabicPeriod"/>
            </a:pPr>
            <a:r>
              <a:rPr lang="en-US" sz="2400" dirty="0">
                <a:hlinkClick r:id="rId6"/>
              </a:rPr>
              <a:t>https://</a:t>
            </a:r>
            <a:r>
              <a:rPr lang="en-US" sz="2400" dirty="0" smtClean="0">
                <a:hlinkClick r:id="rId6"/>
              </a:rPr>
              <a:t>commons.wikimedia.org/wiki/File:Zhukov_in_October_1941.jpg?uselang=ru</a:t>
            </a:r>
            <a:endParaRPr lang="ru-RU" sz="2400" dirty="0" smtClean="0"/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15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Крестьянское детство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412776"/>
            <a:ext cx="4896544" cy="4713387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Георгий Константинович Жуков </a:t>
            </a:r>
          </a:p>
          <a:p>
            <a:pPr marL="0" indent="0">
              <a:buNone/>
            </a:pPr>
            <a:r>
              <a:rPr lang="ru-RU" sz="2400" dirty="0" smtClean="0"/>
              <a:t>родился 19 ноября (1 декабря) 1896 г. в деревне </a:t>
            </a:r>
            <a:r>
              <a:rPr lang="ru-RU" sz="2400" dirty="0" err="1" smtClean="0"/>
              <a:t>Стрелковщина</a:t>
            </a:r>
            <a:r>
              <a:rPr lang="ru-RU" sz="2400" dirty="0" smtClean="0"/>
              <a:t> (сейчас </a:t>
            </a:r>
            <a:r>
              <a:rPr lang="ru-RU" sz="2400" dirty="0" err="1" smtClean="0"/>
              <a:t>Стрелковка</a:t>
            </a:r>
            <a:r>
              <a:rPr lang="ru-RU" sz="2400" dirty="0" smtClean="0"/>
              <a:t>) </a:t>
            </a:r>
            <a:r>
              <a:rPr lang="ru-RU" sz="2400" dirty="0" err="1" smtClean="0"/>
              <a:t>Угодско</a:t>
            </a:r>
            <a:r>
              <a:rPr lang="ru-RU" sz="2400" dirty="0" smtClean="0"/>
              <a:t>-Заводской волости </a:t>
            </a:r>
            <a:r>
              <a:rPr lang="ru-RU" sz="2400" dirty="0" err="1" smtClean="0"/>
              <a:t>Малоярославецкого</a:t>
            </a:r>
            <a:r>
              <a:rPr lang="ru-RU" sz="2400" dirty="0" smtClean="0"/>
              <a:t> уезда Калужской губернии.</a:t>
            </a: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Рисунок 3" descr="Zhukov-LIFE-1944-1945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880320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78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34258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Мать Георгия Константиновича Устинья </a:t>
            </a:r>
            <a:r>
              <a:rPr lang="ru-RU" sz="2800" dirty="0" err="1" smtClean="0"/>
              <a:t>Артемьевна</a:t>
            </a:r>
            <a:r>
              <a:rPr lang="ru-RU" sz="2800" dirty="0" smtClean="0"/>
              <a:t> – уроженка соседней деревушки Черная Грязь, рано стала вдовой и после долгих мытарств вышла замуж за Константина Жукова, тоже вдовца. Ей было 35 лет, а ему 50. Обвенчались 27 сентября 1892 г. в Никольской церкви с. Угодский Завод. 20 марта 1894 г. появилась на свет дочь Маша. Через два с половиной года родился сын Георгий.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01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196752"/>
            <a:ext cx="8001000" cy="4929411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 smtClean="0">
                <a:solidFill>
                  <a:srgbClr val="333333"/>
                </a:solidFill>
                <a:effectLst/>
                <a:latin typeface="Georgia"/>
              </a:rPr>
              <a:t>Осенью 1903 г. Георгий пошел учиться в церковно-приходскую школу в соседней деревне </a:t>
            </a:r>
            <a:r>
              <a:rPr lang="ru-RU" b="0" i="0" dirty="0" err="1" smtClean="0">
                <a:solidFill>
                  <a:srgbClr val="333333"/>
                </a:solidFill>
                <a:effectLst/>
                <a:latin typeface="Georgia"/>
              </a:rPr>
              <a:t>Величково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Georgia"/>
              </a:rPr>
              <a:t>. 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333333"/>
                </a:solidFill>
                <a:effectLst/>
                <a:latin typeface="Georgia"/>
              </a:rPr>
              <a:t>Школу-трехлетку Георгий окончил с похвальным листом и отличными оценками по всем предметам. После отдан в ученики в скорняжную мастерскую в Москве, одновременно закончил двухлетний курс городского училища (занимаясь по вечерам).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63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Первая любовь и разлука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/>
              <a:t>В 16 лет Георгий стал молодым мастером. Поселился квартирантом за три рубля в месяц у вдовы Малышевой. А у той была дочка на выданье – Мария. Очень скоро между молодыми людьми возникла симпатия, и Георгий решил жениться на Марии.</a:t>
            </a:r>
          </a:p>
          <a:p>
            <a:pPr marL="0" indent="0">
              <a:buNone/>
            </a:pPr>
            <a:r>
              <a:rPr lang="ru-RU" sz="2800" dirty="0" smtClean="0"/>
              <a:t>Но началась Первая мировая война. В мае 1915 г. был объявлен досрочный призыв на военную службу юношей 1895 г. рождения, что означало – скоро призовут и Георгия. Свадьбу с Марией пришлось отложить.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215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920880" cy="1210146"/>
          </a:xfrm>
        </p:spPr>
        <p:txBody>
          <a:bodyPr/>
          <a:lstStyle/>
          <a:p>
            <a:r>
              <a:rPr lang="ru-RU" sz="3200" dirty="0" smtClean="0"/>
              <a:t>Первая мировая война. </a:t>
            </a:r>
            <a:br>
              <a:rPr lang="ru-RU" sz="3200" dirty="0" smtClean="0"/>
            </a:br>
            <a:r>
              <a:rPr lang="ru-RU" sz="3200" dirty="0" smtClean="0"/>
              <a:t>Рядовой кавалерии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 smtClean="0">
                <a:solidFill>
                  <a:srgbClr val="333333"/>
                </a:solidFill>
                <a:effectLst/>
                <a:latin typeface="Georgia"/>
              </a:rPr>
              <a:t>Георгия призвали в армию летом того же года. Он попал в кавалерию. В армию Жуков пошел простым солдатом. 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333333"/>
                </a:solidFill>
                <a:effectLst/>
                <a:latin typeface="Georgia"/>
              </a:rPr>
              <a:t>7 августа 1915 г. он надел военную форму. Осенью Жуков был распределен в драгунский эскадрон.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 smtClean="0">
                <a:solidFill>
                  <a:srgbClr val="222222"/>
                </a:solidFill>
                <a:effectLst/>
                <a:latin typeface="Palatino Linotype"/>
              </a:rPr>
              <a:t>Впервые на фронте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12776"/>
            <a:ext cx="8001000" cy="4713387"/>
          </a:xfrm>
        </p:spPr>
        <p:txBody>
          <a:bodyPr/>
          <a:lstStyle/>
          <a:p>
            <a:pPr marL="0" indent="0">
              <a:buNone/>
            </a:pPr>
            <a:r>
              <a:rPr lang="ru-RU" sz="2400" b="0" i="0" dirty="0" smtClean="0">
                <a:solidFill>
                  <a:srgbClr val="333333"/>
                </a:solidFill>
                <a:effectLst/>
                <a:latin typeface="Georgia"/>
              </a:rPr>
              <a:t>Весной 1916 г. Жуков оказался в числе лучших солдат, которых отобрали для обучения на унтер-офицеров. </a:t>
            </a:r>
          </a:p>
          <a:p>
            <a:pPr marL="0" indent="0">
              <a:buNone/>
            </a:pPr>
            <a:r>
              <a:rPr lang="ru-RU" sz="2400" dirty="0" smtClean="0"/>
              <a:t>В октябре 1916 г. Жукову не повезло: будучи в разведке на подступах к </a:t>
            </a:r>
            <a:r>
              <a:rPr lang="ru-RU" sz="2400" dirty="0" err="1" smtClean="0"/>
              <a:t>Сайе-Реген</a:t>
            </a:r>
            <a:r>
              <a:rPr lang="ru-RU" sz="2400" dirty="0" smtClean="0"/>
              <a:t> в головном дозоре, он вместе с товарищами наткнулся на мину. Двое были тяжело ранены, а Жуков – выброшен взрывом из седла и сильно контужен. Пришел в себя он только в госпитале спустя сутки. Последствия контузии долгое время напоминали о себе, прежде всего ухудшением слуха. После госпиталя Жуков был направлен в маршевый эскадрон в село Лагери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571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ru-RU" b="1" i="0" dirty="0" smtClean="0">
                <a:solidFill>
                  <a:srgbClr val="222222"/>
                </a:solidFill>
                <a:effectLst/>
                <a:latin typeface="Palatino Linotype"/>
              </a:rPr>
              <a:t>Жуков в Красной Армии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0" i="0" dirty="0" smtClean="0">
                <a:solidFill>
                  <a:srgbClr val="333333"/>
                </a:solidFill>
                <a:effectLst/>
                <a:latin typeface="Georgia"/>
              </a:rPr>
              <a:t>Зиму 1917–1918 годов Жуков провел у родителей в деревне. Он намеревался вступить в Красную Армию, однако тяжело заболел тифом. Но окончательно поправившись, он добровольцем вступил в 4-й кавалерийский полк 1-й Московской кавалерийской дивизии в августе 1918 года. Дивизия, в которой служил Жуков, вошла в состав Южной группы армий Восточного фронта под руководством Михаила Фрунзе.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836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1631</Words>
  <Application>Microsoft Office PowerPoint</Application>
  <PresentationFormat>Экран (4:3)</PresentationFormat>
  <Paragraphs>89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Оформление по умолчанию</vt:lpstr>
      <vt:lpstr>Георгий Константинович Жуков – маршал Победы! </vt:lpstr>
      <vt:lpstr>120-летию со дня рождения Маршала Советского Союза посвящается</vt:lpstr>
      <vt:lpstr>Крестьянское детство</vt:lpstr>
      <vt:lpstr>Семья</vt:lpstr>
      <vt:lpstr>Презентация PowerPoint</vt:lpstr>
      <vt:lpstr>Первая любовь и разлука</vt:lpstr>
      <vt:lpstr>Первая мировая война.  Рядовой кавалерии</vt:lpstr>
      <vt:lpstr>Впервые на фронте</vt:lpstr>
      <vt:lpstr>Жуков в Красной Армии</vt:lpstr>
      <vt:lpstr>Жуков в Красной Армии</vt:lpstr>
      <vt:lpstr>Жуков в Красной Армии</vt:lpstr>
      <vt:lpstr>Мирные 1920-е гг.</vt:lpstr>
      <vt:lpstr>«Бурные 1930-е гг.» </vt:lpstr>
      <vt:lpstr>Презентация PowerPoint</vt:lpstr>
      <vt:lpstr>1941 год</vt:lpstr>
      <vt:lpstr>Великая Отечественная война</vt:lpstr>
      <vt:lpstr>Жуков и два Парада Победы</vt:lpstr>
      <vt:lpstr>Трофейное дело</vt:lpstr>
      <vt:lpstr>Тоцкий полигон</vt:lpstr>
      <vt:lpstr>Венгрия. 1956 год</vt:lpstr>
      <vt:lpstr>Хрущёвская опала</vt:lpstr>
      <vt:lpstr>В последние годы жизни</vt:lpstr>
      <vt:lpstr>В последние годы жизни</vt:lpstr>
      <vt:lpstr>В последние годы жизни</vt:lpstr>
      <vt:lpstr>Список источников </vt:lpstr>
      <vt:lpstr>Список источников иллюстраций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Георгий Константинович Жуков – маршал Победы!</dc:title>
  <dc:creator>комрьютер</dc:creator>
  <cp:lastModifiedBy>комрьютер</cp:lastModifiedBy>
  <cp:revision>20</cp:revision>
  <dcterms:created xsi:type="dcterms:W3CDTF">2016-05-29T04:03:32Z</dcterms:created>
  <dcterms:modified xsi:type="dcterms:W3CDTF">2017-01-29T14:51:13Z</dcterms:modified>
</cp:coreProperties>
</file>