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7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embeddedFontLst>
    <p:embeddedFont>
      <p:font typeface="Windsor"/>
      <p:regular r:id="rId24"/>
    </p:embeddedFont>
    <p:embeddedFont>
      <p:font typeface="Tahoma" pitchFamily="34" charset="0"/>
      <p:regular r:id="rId25"/>
      <p:bold r:id="rId26"/>
    </p:embeddedFont>
    <p:embeddedFont>
      <p:font typeface="Candara" pitchFamily="34" charset="0"/>
      <p:regular r:id="rId27"/>
      <p:bold r:id="rId28"/>
      <p:italic r:id="rId29"/>
      <p:boldItalic r:id="rId30"/>
    </p:embeddedFont>
    <p:embeddedFont>
      <p:font typeface="Verdana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6EC23-461D-469D-8FDE-09D01828A5D2}" type="doc">
      <dgm:prSet loTypeId="urn:microsoft.com/office/officeart/2005/8/layout/radial1" loCatId="relationship" qsTypeId="urn:microsoft.com/office/officeart/2005/8/quickstyle/simple1" qsCatId="simple" csTypeId="urn:microsoft.com/office/officeart/2005/8/colors/accent0_1" csCatId="mainScheme" phldr="1"/>
      <dgm:spPr/>
    </dgm:pt>
    <dgm:pt modelId="{C1DA923A-A1BB-45F2-93C0-350B5F451552}">
      <dgm:prSet custT="1"/>
      <dgm:spPr>
        <a:xfrm>
          <a:off x="3043995" y="1320534"/>
          <a:ext cx="1792378" cy="1692343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</a:t>
          </a:r>
          <a:endParaRPr kumimoji="0" lang="ru-RU" sz="20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7FFAC85D-715D-4440-B327-79014B5828DC}" type="parTrans" cxnId="{DA0E07FE-490D-4AE0-B795-67DF3E46A195}">
      <dgm:prSet/>
      <dgm:spPr/>
      <dgm:t>
        <a:bodyPr/>
        <a:lstStyle/>
        <a:p>
          <a:endParaRPr lang="ru-RU"/>
        </a:p>
      </dgm:t>
    </dgm:pt>
    <dgm:pt modelId="{3EAFA58E-031A-4543-BDA5-9BED142538C0}" type="sibTrans" cxnId="{DA0E07FE-490D-4AE0-B795-67DF3E46A195}">
      <dgm:prSet/>
      <dgm:spPr/>
      <dgm:t>
        <a:bodyPr/>
        <a:lstStyle/>
        <a:p>
          <a:endParaRPr lang="ru-RU"/>
        </a:p>
      </dgm:t>
    </dgm:pt>
    <dgm:pt modelId="{6B2E788D-C65A-4FF5-96F8-ABF37E88E46A}">
      <dgm:prSet custT="1"/>
      <dgm:spPr>
        <a:xfrm>
          <a:off x="3432616" y="-31275"/>
          <a:ext cx="1015134" cy="908168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Люди</a:t>
          </a:r>
          <a:endParaRPr kumimoji="0" lang="ru-RU" sz="14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0E2C5DD4-8206-4D92-B635-71AEFB8835A1}" type="parTrans" cxnId="{DA89FAB5-2F3D-48E2-9850-55AAE3973E76}">
      <dgm:prSet/>
      <dgm:spPr>
        <a:xfrm rot="16200000">
          <a:off x="3718363" y="1089262"/>
          <a:ext cx="443641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443641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F3C1950-874B-413E-826A-EF20B033FF55}" type="sibTrans" cxnId="{DA89FAB5-2F3D-48E2-9850-55AAE3973E76}">
      <dgm:prSet/>
      <dgm:spPr/>
      <dgm:t>
        <a:bodyPr/>
        <a:lstStyle/>
        <a:p>
          <a:endParaRPr lang="ru-RU"/>
        </a:p>
      </dgm:t>
    </dgm:pt>
    <dgm:pt modelId="{88B334E2-A3FD-40D1-81AE-3AB023FF799C}">
      <dgm:prSet custT="1"/>
      <dgm:spPr>
        <a:xfrm>
          <a:off x="4437244" y="222689"/>
          <a:ext cx="1055955" cy="1066348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Богатые,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бедные</a:t>
          </a:r>
          <a:endParaRPr kumimoji="0" lang="ru-RU" sz="12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9B2678EF-E7FF-48BB-80B0-DB9A03E02380}" type="parTrans" cxnId="{0F75FD16-858A-49C9-94AE-62EF285AB36B}">
      <dgm:prSet/>
      <dgm:spPr>
        <a:xfrm rot="18360000">
          <a:off x="4374998" y="1317888"/>
          <a:ext cx="350042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50042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2D05EE3-1069-4A10-A6A4-4A22EA33EF9F}" type="sibTrans" cxnId="{0F75FD16-858A-49C9-94AE-62EF285AB36B}">
      <dgm:prSet/>
      <dgm:spPr/>
      <dgm:t>
        <a:bodyPr/>
        <a:lstStyle/>
        <a:p>
          <a:endParaRPr lang="ru-RU"/>
        </a:p>
      </dgm:t>
    </dgm:pt>
    <dgm:pt modelId="{90A9DBD0-C1A7-4398-A79B-D12BB24A16B1}">
      <dgm:prSet custT="1"/>
      <dgm:spPr>
        <a:xfrm>
          <a:off x="5047844" y="1115408"/>
          <a:ext cx="1101769" cy="1024807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Страна </a:t>
          </a:r>
          <a:endParaRPr kumimoji="0" lang="ru-RU" sz="14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2B8CF8FB-626E-4807-8E2D-3375BEA865C6}" type="parTrans" cxnId="{C6A72898-E9B1-4565-B6B2-AC13D249BBF8}">
      <dgm:prSet/>
      <dgm:spPr>
        <a:xfrm rot="20520000">
          <a:off x="4780111" y="1834627"/>
          <a:ext cx="306040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06040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2C3AFE58-8475-4B87-B8B0-0FC28F32CE30}" type="sibTrans" cxnId="{C6A72898-E9B1-4565-B6B2-AC13D249BBF8}">
      <dgm:prSet/>
      <dgm:spPr/>
      <dgm:t>
        <a:bodyPr/>
        <a:lstStyle/>
        <a:p>
          <a:endParaRPr lang="ru-RU"/>
        </a:p>
      </dgm:t>
    </dgm:pt>
    <dgm:pt modelId="{875EC218-1385-49DC-A514-49134F93869F}">
      <dgm:prSet custT="1"/>
      <dgm:spPr>
        <a:xfrm>
          <a:off x="5103659" y="2175254"/>
          <a:ext cx="990140" cy="1060692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Футбольная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команда</a:t>
          </a:r>
          <a:endParaRPr kumimoji="0" lang="ru-RU" sz="12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B23BF59E-D516-4A7D-A0B5-31C58B754143}" type="parTrans" cxnId="{EAB07C35-C8A4-4796-ACAF-ABA063EFF1C0}">
      <dgm:prSet/>
      <dgm:spPr>
        <a:xfrm rot="1080000">
          <a:off x="4778919" y="2487406"/>
          <a:ext cx="354732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54732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2D820F0-FFEA-4B14-9F5A-8B2BF6072A0C}" type="sibTrans" cxnId="{EAB07C35-C8A4-4796-ACAF-ABA063EFF1C0}">
      <dgm:prSet/>
      <dgm:spPr/>
      <dgm:t>
        <a:bodyPr/>
        <a:lstStyle/>
        <a:p>
          <a:endParaRPr lang="ru-RU"/>
        </a:p>
      </dgm:t>
    </dgm:pt>
    <dgm:pt modelId="{84776D0B-1787-4181-8267-8A7B5CCAE4D7}">
      <dgm:prSet/>
      <dgm:spPr>
        <a:xfrm>
          <a:off x="4424655" y="3026432"/>
          <a:ext cx="1081131" cy="1102233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Класс 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28CA229A-656D-44CE-9C4E-4ACBF1DFA94B}" type="parTrans" cxnId="{3DA78163-F92C-45FD-AD03-9501388FECF2}">
      <dgm:prSet/>
      <dgm:spPr>
        <a:xfrm rot="3240000">
          <a:off x="4378304" y="2990133"/>
          <a:ext cx="334002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34002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949529A-D14B-4C22-BB35-AA89CE37F54D}" type="sibTrans" cxnId="{3DA78163-F92C-45FD-AD03-9501388FECF2}">
      <dgm:prSet/>
      <dgm:spPr/>
      <dgm:t>
        <a:bodyPr/>
        <a:lstStyle/>
        <a:p>
          <a:endParaRPr lang="ru-RU"/>
        </a:p>
      </dgm:t>
    </dgm:pt>
    <dgm:pt modelId="{F9B9C6A9-AE93-4942-9CE3-DA119E30383F}">
      <dgm:prSet custT="1"/>
      <dgm:spPr>
        <a:xfrm>
          <a:off x="3432616" y="3438593"/>
          <a:ext cx="1015134" cy="944019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Русское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 общество</a:t>
          </a:r>
          <a:endParaRPr kumimoji="0" lang="ru-RU" sz="12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D02AA7EB-8B1D-4A24-8B4F-1089FF898110}" type="parTrans" cxnId="{561CF549-DA01-436D-A186-9360A89E85E3}">
      <dgm:prSet/>
      <dgm:spPr>
        <a:xfrm rot="5400000">
          <a:off x="3727326" y="3216285"/>
          <a:ext cx="425715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425715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5E85EF9A-2FF4-4946-800A-A8C86E3B3427}" type="sibTrans" cxnId="{561CF549-DA01-436D-A186-9360A89E85E3}">
      <dgm:prSet/>
      <dgm:spPr/>
      <dgm:t>
        <a:bodyPr/>
        <a:lstStyle/>
        <a:p>
          <a:endParaRPr lang="ru-RU"/>
        </a:p>
      </dgm:t>
    </dgm:pt>
    <dgm:pt modelId="{E805ABF9-2095-42DE-80E8-893EF769DB18}">
      <dgm:prSet custT="1"/>
      <dgm:spPr>
        <a:xfrm>
          <a:off x="2338021" y="3053066"/>
          <a:ext cx="1154250" cy="1048965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Рабовладельческое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</a:t>
          </a:r>
          <a:endParaRPr kumimoji="0" lang="ru-RU" sz="12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54A08F95-189A-48C3-94D2-673ED988BF68}" type="parTrans" cxnId="{5D6003C5-94B6-4F5F-B0AF-B9BE02A9AABF}">
      <dgm:prSet/>
      <dgm:spPr>
        <a:xfrm rot="7560000">
          <a:off x="3162984" y="2992720"/>
          <a:ext cx="340397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40397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776040F-9656-4090-8FC2-4C28DFDB56D1}" type="sibTrans" cxnId="{5D6003C5-94B6-4F5F-B0AF-B9BE02A9AABF}">
      <dgm:prSet/>
      <dgm:spPr/>
      <dgm:t>
        <a:bodyPr/>
        <a:lstStyle/>
        <a:p>
          <a:endParaRPr lang="ru-RU"/>
        </a:p>
      </dgm:t>
    </dgm:pt>
    <dgm:pt modelId="{0D5AE606-41B5-489D-A38A-30BCB12A13CB}">
      <dgm:prSet custT="1"/>
      <dgm:spPr>
        <a:xfrm>
          <a:off x="1740377" y="2233391"/>
          <a:ext cx="1082522" cy="944417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Французы </a:t>
          </a:r>
          <a:endParaRPr kumimoji="0" lang="ru-RU" sz="14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D70D9C16-C675-4FE7-9041-AF9166DCA209}" type="parTrans" cxnId="{4DE0376C-BE3B-4DA5-8C6D-5B309BB1CBD8}">
      <dgm:prSet/>
      <dgm:spPr>
        <a:xfrm rot="9720000">
          <a:off x="2781044" y="2481969"/>
          <a:ext cx="319543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19543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C713EF8B-D92B-4FF0-889B-1C8225B1DC5E}" type="sibTrans" cxnId="{4DE0376C-BE3B-4DA5-8C6D-5B309BB1CBD8}">
      <dgm:prSet/>
      <dgm:spPr/>
      <dgm:t>
        <a:bodyPr/>
        <a:lstStyle/>
        <a:p>
          <a:endParaRPr lang="ru-RU"/>
        </a:p>
      </dgm:t>
    </dgm:pt>
    <dgm:pt modelId="{8C332709-79BC-416C-BDCE-72014F467DD3}">
      <dgm:prSet custT="1"/>
      <dgm:spPr>
        <a:xfrm>
          <a:off x="1737085" y="1142195"/>
          <a:ext cx="1089106" cy="971233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защиты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природы</a:t>
          </a:r>
          <a:endParaRPr kumimoji="0" lang="ru-RU" sz="12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C85DA755-A0C1-432B-A000-F315152535DE}" type="parTrans" cxnId="{80BBBB4C-3D59-441C-A0E3-AB6EE62388FA}">
      <dgm:prSet/>
      <dgm:spPr>
        <a:xfrm rot="11880000">
          <a:off x="2785582" y="1833259"/>
          <a:ext cx="314891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14891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DDEC5BF8-717E-4205-8E30-AC5B3662785E}" type="sibTrans" cxnId="{80BBBB4C-3D59-441C-A0E3-AB6EE62388FA}">
      <dgm:prSet/>
      <dgm:spPr/>
      <dgm:t>
        <a:bodyPr/>
        <a:lstStyle/>
        <a:p>
          <a:endParaRPr lang="ru-RU"/>
        </a:p>
      </dgm:t>
    </dgm:pt>
    <dgm:pt modelId="{3A97DB0A-9B37-496E-9C56-421E0081AE7C}">
      <dgm:prSet custT="1"/>
      <dgm:spPr>
        <a:xfrm>
          <a:off x="2338021" y="273749"/>
          <a:ext cx="1154250" cy="964227"/>
        </a:xfrm>
        <a:prstGeom prst="ellipse">
          <a:avLst/>
        </a:prstGeom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Дворянское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</a:t>
          </a:r>
          <a:endParaRPr kumimoji="0" lang="ru-RU" sz="1200" b="0" i="0" u="none" strike="noStrike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gm:t>
    </dgm:pt>
    <dgm:pt modelId="{07A9B133-CFAD-42EE-8CC5-92924A3CC7B0}" type="parTrans" cxnId="{FDF1E6D3-D8CD-40C2-A736-DF1B67C3C7F3}">
      <dgm:prSet/>
      <dgm:spPr>
        <a:xfrm rot="14040000">
          <a:off x="3137921" y="1309019"/>
          <a:ext cx="371967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71967" y="9450"/>
              </a:lnTo>
            </a:path>
          </a:pathLst>
        </a:custGeo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5137D7ED-4B18-4CB8-8E59-7A4B76F889C6}" type="sibTrans" cxnId="{FDF1E6D3-D8CD-40C2-A736-DF1B67C3C7F3}">
      <dgm:prSet/>
      <dgm:spPr/>
      <dgm:t>
        <a:bodyPr/>
        <a:lstStyle/>
        <a:p>
          <a:endParaRPr lang="ru-RU"/>
        </a:p>
      </dgm:t>
    </dgm:pt>
    <dgm:pt modelId="{B29D14AB-72C6-45F8-BC0E-9D9D4D1A80BD}" type="pres">
      <dgm:prSet presAssocID="{D866EC23-461D-469D-8FDE-09D01828A5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C22736-C506-4CD1-8DD3-368C183DF681}" type="pres">
      <dgm:prSet presAssocID="{C1DA923A-A1BB-45F2-93C0-350B5F451552}" presName="centerShape" presStyleLbl="node0" presStyleIdx="0" presStyleCnt="1" custScaleX="216427" custScaleY="204348"/>
      <dgm:spPr/>
      <dgm:t>
        <a:bodyPr/>
        <a:lstStyle/>
        <a:p>
          <a:endParaRPr lang="ru-RU"/>
        </a:p>
      </dgm:t>
    </dgm:pt>
    <dgm:pt modelId="{9A1D27B0-7696-4475-85B9-369E3E00A379}" type="pres">
      <dgm:prSet presAssocID="{0E2C5DD4-8206-4D92-B635-71AEFB8835A1}" presName="Name9" presStyleLbl="parChTrans1D2" presStyleIdx="0" presStyleCnt="10"/>
      <dgm:spPr/>
      <dgm:t>
        <a:bodyPr/>
        <a:lstStyle/>
        <a:p>
          <a:endParaRPr lang="ru-RU"/>
        </a:p>
      </dgm:t>
    </dgm:pt>
    <dgm:pt modelId="{D55293EF-3A8A-4CE8-A043-0F5EE67C2CC0}" type="pres">
      <dgm:prSet presAssocID="{0E2C5DD4-8206-4D92-B635-71AEFB8835A1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1924EBBE-001D-474B-9DEE-3B43E908056E}" type="pres">
      <dgm:prSet presAssocID="{6B2E788D-C65A-4FF5-96F8-ABF37E88E46A}" presName="node" presStyleLbl="node1" presStyleIdx="0" presStyleCnt="10" custScaleX="122576" custScaleY="109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5DDBF-0FA3-4AA0-AAF8-487AE1BB1FCF}" type="pres">
      <dgm:prSet presAssocID="{9B2678EF-E7FF-48BB-80B0-DB9A03E02380}" presName="Name9" presStyleLbl="parChTrans1D2" presStyleIdx="1" presStyleCnt="10"/>
      <dgm:spPr/>
      <dgm:t>
        <a:bodyPr/>
        <a:lstStyle/>
        <a:p>
          <a:endParaRPr lang="ru-RU"/>
        </a:p>
      </dgm:t>
    </dgm:pt>
    <dgm:pt modelId="{B1B53B76-FBF8-44A7-9B8A-F62463F3D041}" type="pres">
      <dgm:prSet presAssocID="{9B2678EF-E7FF-48BB-80B0-DB9A03E02380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EE6E9E6A-1454-4A05-A6A9-DBE85933E05D}" type="pres">
      <dgm:prSet presAssocID="{88B334E2-A3FD-40D1-81AE-3AB023FF799C}" presName="node" presStyleLbl="node1" presStyleIdx="1" presStyleCnt="10" custScaleX="127505" custScaleY="12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894AD-BF6F-48B2-9D8A-B724E62E9327}" type="pres">
      <dgm:prSet presAssocID="{2B8CF8FB-626E-4807-8E2D-3375BEA865C6}" presName="Name9" presStyleLbl="parChTrans1D2" presStyleIdx="2" presStyleCnt="10"/>
      <dgm:spPr/>
      <dgm:t>
        <a:bodyPr/>
        <a:lstStyle/>
        <a:p>
          <a:endParaRPr lang="ru-RU"/>
        </a:p>
      </dgm:t>
    </dgm:pt>
    <dgm:pt modelId="{151082E2-E7B1-4948-86C0-A124E1D7588D}" type="pres">
      <dgm:prSet presAssocID="{2B8CF8FB-626E-4807-8E2D-3375BEA865C6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A6B35728-A222-459A-A4AD-D2CABE4D4BD5}" type="pres">
      <dgm:prSet presAssocID="{90A9DBD0-C1A7-4398-A79B-D12BB24A16B1}" presName="node" presStyleLbl="node1" presStyleIdx="2" presStyleCnt="10" custScaleX="133037" custScaleY="12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2D184-9867-4A9C-8125-267DD8A9B14E}" type="pres">
      <dgm:prSet presAssocID="{B23BF59E-D516-4A7D-A0B5-31C58B754143}" presName="Name9" presStyleLbl="parChTrans1D2" presStyleIdx="3" presStyleCnt="10"/>
      <dgm:spPr/>
      <dgm:t>
        <a:bodyPr/>
        <a:lstStyle/>
        <a:p>
          <a:endParaRPr lang="ru-RU"/>
        </a:p>
      </dgm:t>
    </dgm:pt>
    <dgm:pt modelId="{D4DF7F99-7906-4889-A418-B2526064C132}" type="pres">
      <dgm:prSet presAssocID="{B23BF59E-D516-4A7D-A0B5-31C58B754143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49909F40-00DD-4065-A162-FB33EFAED830}" type="pres">
      <dgm:prSet presAssocID="{875EC218-1385-49DC-A514-49134F93869F}" presName="node" presStyleLbl="node1" presStyleIdx="3" presStyleCnt="10" custScaleX="119558" custScaleY="128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9E566-0856-4F39-BEFB-DDCF494351EF}" type="pres">
      <dgm:prSet presAssocID="{28CA229A-656D-44CE-9C4E-4ACBF1DFA94B}" presName="Name9" presStyleLbl="parChTrans1D2" presStyleIdx="4" presStyleCnt="10"/>
      <dgm:spPr/>
      <dgm:t>
        <a:bodyPr/>
        <a:lstStyle/>
        <a:p>
          <a:endParaRPr lang="ru-RU"/>
        </a:p>
      </dgm:t>
    </dgm:pt>
    <dgm:pt modelId="{79928CAC-403E-4579-9609-FC364854BE53}" type="pres">
      <dgm:prSet presAssocID="{28CA229A-656D-44CE-9C4E-4ACBF1DFA94B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5A9EAA1F-B698-4EFE-97DF-C65DF064183F}" type="pres">
      <dgm:prSet presAssocID="{84776D0B-1787-4181-8267-8A7B5CCAE4D7}" presName="node" presStyleLbl="node1" presStyleIdx="4" presStyleCnt="10" custScaleX="130545" custScaleY="13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64420-53AA-4D11-91F1-8B7003B56A1D}" type="pres">
      <dgm:prSet presAssocID="{D02AA7EB-8B1D-4A24-8B4F-1089FF898110}" presName="Name9" presStyleLbl="parChTrans1D2" presStyleIdx="5" presStyleCnt="10"/>
      <dgm:spPr/>
      <dgm:t>
        <a:bodyPr/>
        <a:lstStyle/>
        <a:p>
          <a:endParaRPr lang="ru-RU"/>
        </a:p>
      </dgm:t>
    </dgm:pt>
    <dgm:pt modelId="{8762B067-3955-4370-A45A-DB1D896246B3}" type="pres">
      <dgm:prSet presAssocID="{D02AA7EB-8B1D-4A24-8B4F-1089FF898110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34A521AB-CC9F-41D2-A91E-D5FAF8513B69}" type="pres">
      <dgm:prSet presAssocID="{F9B9C6A9-AE93-4942-9CE3-DA119E30383F}" presName="node" presStyleLbl="node1" presStyleIdx="5" presStyleCnt="10" custScaleX="122576" custScaleY="11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D3205-1E7D-4E26-9544-F00C11F0F8C7}" type="pres">
      <dgm:prSet presAssocID="{54A08F95-189A-48C3-94D2-673ED988BF68}" presName="Name9" presStyleLbl="parChTrans1D2" presStyleIdx="6" presStyleCnt="10"/>
      <dgm:spPr/>
      <dgm:t>
        <a:bodyPr/>
        <a:lstStyle/>
        <a:p>
          <a:endParaRPr lang="ru-RU"/>
        </a:p>
      </dgm:t>
    </dgm:pt>
    <dgm:pt modelId="{FF6005D1-F10A-43A7-A6D5-A90CCF98E1A5}" type="pres">
      <dgm:prSet presAssocID="{54A08F95-189A-48C3-94D2-673ED988BF68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5AE9F321-2FEF-4989-8419-4DAA9783A74F}" type="pres">
      <dgm:prSet presAssocID="{E805ABF9-2095-42DE-80E8-893EF769DB18}" presName="node" presStyleLbl="node1" presStyleIdx="6" presStyleCnt="10" custScaleX="139374" custScaleY="12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0FC14-2403-49D8-BD0A-BB66D932FCBB}" type="pres">
      <dgm:prSet presAssocID="{D70D9C16-C675-4FE7-9041-AF9166DCA209}" presName="Name9" presStyleLbl="parChTrans1D2" presStyleIdx="7" presStyleCnt="10"/>
      <dgm:spPr/>
      <dgm:t>
        <a:bodyPr/>
        <a:lstStyle/>
        <a:p>
          <a:endParaRPr lang="ru-RU"/>
        </a:p>
      </dgm:t>
    </dgm:pt>
    <dgm:pt modelId="{DAB60B94-A020-4BC4-8B16-306812A5FE5D}" type="pres">
      <dgm:prSet presAssocID="{D70D9C16-C675-4FE7-9041-AF9166DCA209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99F65048-4713-4AEA-A8FB-0D64C38BDAEE}" type="pres">
      <dgm:prSet presAssocID="{0D5AE606-41B5-489D-A38A-30BCB12A13CB}" presName="node" presStyleLbl="node1" presStyleIdx="7" presStyleCnt="10" custScaleX="130713" custScaleY="114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B3C76-F67F-4825-835D-CF9A931AC8D7}" type="pres">
      <dgm:prSet presAssocID="{C85DA755-A0C1-432B-A000-F315152535D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E288ED8-75B3-4F58-9AD9-08779BAF5F58}" type="pres">
      <dgm:prSet presAssocID="{C85DA755-A0C1-432B-A000-F315152535D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43F263F3-6E4E-4E34-834D-EB0520532036}" type="pres">
      <dgm:prSet presAssocID="{8C332709-79BC-416C-BDCE-72014F467DD3}" presName="node" presStyleLbl="node1" presStyleIdx="8" presStyleCnt="10" custScaleX="131508" custScaleY="117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B9C25-7ABE-49D3-9358-443A745436D8}" type="pres">
      <dgm:prSet presAssocID="{07A9B133-CFAD-42EE-8CC5-92924A3CC7B0}" presName="Name9" presStyleLbl="parChTrans1D2" presStyleIdx="9" presStyleCnt="10"/>
      <dgm:spPr/>
      <dgm:t>
        <a:bodyPr/>
        <a:lstStyle/>
        <a:p>
          <a:endParaRPr lang="ru-RU"/>
        </a:p>
      </dgm:t>
    </dgm:pt>
    <dgm:pt modelId="{90F996B0-83A4-45C3-B27B-E1124C80A2FE}" type="pres">
      <dgm:prSet presAssocID="{07A9B133-CFAD-42EE-8CC5-92924A3CC7B0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09FA09F5-F571-40CA-95D5-A03C2EC9310E}" type="pres">
      <dgm:prSet presAssocID="{3A97DB0A-9B37-496E-9C56-421E0081AE7C}" presName="node" presStyleLbl="node1" presStyleIdx="9" presStyleCnt="10" custScaleX="139374" custScaleY="116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AA8B8-6E55-489B-8CB0-01F47CF8EE26}" type="presOf" srcId="{D866EC23-461D-469D-8FDE-09D01828A5D2}" destId="{B29D14AB-72C6-45F8-BC0E-9D9D4D1A80BD}" srcOrd="0" destOrd="0" presId="urn:microsoft.com/office/officeart/2005/8/layout/radial1"/>
    <dgm:cxn modelId="{95B4B296-11C8-4222-8B48-6922626ECFA1}" type="presOf" srcId="{90A9DBD0-C1A7-4398-A79B-D12BB24A16B1}" destId="{A6B35728-A222-459A-A4AD-D2CABE4D4BD5}" srcOrd="0" destOrd="0" presId="urn:microsoft.com/office/officeart/2005/8/layout/radial1"/>
    <dgm:cxn modelId="{F5C6EC2D-35E5-44F6-B3E5-7B68E26F371D}" type="presOf" srcId="{2B8CF8FB-626E-4807-8E2D-3375BEA865C6}" destId="{151082E2-E7B1-4948-86C0-A124E1D7588D}" srcOrd="1" destOrd="0" presId="urn:microsoft.com/office/officeart/2005/8/layout/radial1"/>
    <dgm:cxn modelId="{DA89FAB5-2F3D-48E2-9850-55AAE3973E76}" srcId="{C1DA923A-A1BB-45F2-93C0-350B5F451552}" destId="{6B2E788D-C65A-4FF5-96F8-ABF37E88E46A}" srcOrd="0" destOrd="0" parTransId="{0E2C5DD4-8206-4D92-B635-71AEFB8835A1}" sibTransId="{3F3C1950-874B-413E-826A-EF20B033FF55}"/>
    <dgm:cxn modelId="{1BB9F98F-34DC-4B73-937B-71F7F5028604}" type="presOf" srcId="{C1DA923A-A1BB-45F2-93C0-350B5F451552}" destId="{A7C22736-C506-4CD1-8DD3-368C183DF681}" srcOrd="0" destOrd="0" presId="urn:microsoft.com/office/officeart/2005/8/layout/radial1"/>
    <dgm:cxn modelId="{4DE0376C-BE3B-4DA5-8C6D-5B309BB1CBD8}" srcId="{C1DA923A-A1BB-45F2-93C0-350B5F451552}" destId="{0D5AE606-41B5-489D-A38A-30BCB12A13CB}" srcOrd="7" destOrd="0" parTransId="{D70D9C16-C675-4FE7-9041-AF9166DCA209}" sibTransId="{C713EF8B-D92B-4FF0-889B-1C8225B1DC5E}"/>
    <dgm:cxn modelId="{90C336D5-658F-4CD1-8D90-67339EAF8F7B}" type="presOf" srcId="{B23BF59E-D516-4A7D-A0B5-31C58B754143}" destId="{D4DF7F99-7906-4889-A418-B2526064C132}" srcOrd="1" destOrd="0" presId="urn:microsoft.com/office/officeart/2005/8/layout/radial1"/>
    <dgm:cxn modelId="{EC568FEC-8665-4719-9D5D-A6688AE532E0}" type="presOf" srcId="{D02AA7EB-8B1D-4A24-8B4F-1089FF898110}" destId="{B0E64420-53AA-4D11-91F1-8B7003B56A1D}" srcOrd="0" destOrd="0" presId="urn:microsoft.com/office/officeart/2005/8/layout/radial1"/>
    <dgm:cxn modelId="{DEEDDEAB-1424-4C99-BDE1-71D41F509FE8}" type="presOf" srcId="{2B8CF8FB-626E-4807-8E2D-3375BEA865C6}" destId="{4B3894AD-BF6F-48B2-9D8A-B724E62E9327}" srcOrd="0" destOrd="0" presId="urn:microsoft.com/office/officeart/2005/8/layout/radial1"/>
    <dgm:cxn modelId="{2164D1D8-4596-49FB-8BF9-CBBAC5909138}" type="presOf" srcId="{6B2E788D-C65A-4FF5-96F8-ABF37E88E46A}" destId="{1924EBBE-001D-474B-9DEE-3B43E908056E}" srcOrd="0" destOrd="0" presId="urn:microsoft.com/office/officeart/2005/8/layout/radial1"/>
    <dgm:cxn modelId="{887D2F7E-0061-473D-8525-BD6D5AF31941}" type="presOf" srcId="{E805ABF9-2095-42DE-80E8-893EF769DB18}" destId="{5AE9F321-2FEF-4989-8419-4DAA9783A74F}" srcOrd="0" destOrd="0" presId="urn:microsoft.com/office/officeart/2005/8/layout/radial1"/>
    <dgm:cxn modelId="{5A71D4ED-5EA3-4388-8123-32EFD1285982}" type="presOf" srcId="{07A9B133-CFAD-42EE-8CC5-92924A3CC7B0}" destId="{90F996B0-83A4-45C3-B27B-E1124C80A2FE}" srcOrd="1" destOrd="0" presId="urn:microsoft.com/office/officeart/2005/8/layout/radial1"/>
    <dgm:cxn modelId="{0CF1233C-8488-4183-9AFD-34417077C4E7}" type="presOf" srcId="{C85DA755-A0C1-432B-A000-F315152535DE}" destId="{5E288ED8-75B3-4F58-9AD9-08779BAF5F58}" srcOrd="1" destOrd="0" presId="urn:microsoft.com/office/officeart/2005/8/layout/radial1"/>
    <dgm:cxn modelId="{9513D084-D0C8-44A3-912F-A86AE712BC15}" type="presOf" srcId="{54A08F95-189A-48C3-94D2-673ED988BF68}" destId="{FF6005D1-F10A-43A7-A6D5-A90CCF98E1A5}" srcOrd="1" destOrd="0" presId="urn:microsoft.com/office/officeart/2005/8/layout/radial1"/>
    <dgm:cxn modelId="{672FD2BC-EBC8-4F86-BDFC-0C1AD4E3908F}" type="presOf" srcId="{3A97DB0A-9B37-496E-9C56-421E0081AE7C}" destId="{09FA09F5-F571-40CA-95D5-A03C2EC9310E}" srcOrd="0" destOrd="0" presId="urn:microsoft.com/office/officeart/2005/8/layout/radial1"/>
    <dgm:cxn modelId="{29E5C05D-15D6-4660-9E41-0271A8FC8C5D}" type="presOf" srcId="{28CA229A-656D-44CE-9C4E-4ACBF1DFA94B}" destId="{79928CAC-403E-4579-9609-FC364854BE53}" srcOrd="1" destOrd="0" presId="urn:microsoft.com/office/officeart/2005/8/layout/radial1"/>
    <dgm:cxn modelId="{FDF1E6D3-D8CD-40C2-A736-DF1B67C3C7F3}" srcId="{C1DA923A-A1BB-45F2-93C0-350B5F451552}" destId="{3A97DB0A-9B37-496E-9C56-421E0081AE7C}" srcOrd="9" destOrd="0" parTransId="{07A9B133-CFAD-42EE-8CC5-92924A3CC7B0}" sibTransId="{5137D7ED-4B18-4CB8-8E59-7A4B76F889C6}"/>
    <dgm:cxn modelId="{B7F23DAF-3157-4C04-B9CC-66E01A34EE3C}" type="presOf" srcId="{0D5AE606-41B5-489D-A38A-30BCB12A13CB}" destId="{99F65048-4713-4AEA-A8FB-0D64C38BDAEE}" srcOrd="0" destOrd="0" presId="urn:microsoft.com/office/officeart/2005/8/layout/radial1"/>
    <dgm:cxn modelId="{4CA779A4-635E-49D8-ABB7-F0F91C6A8EC8}" type="presOf" srcId="{88B334E2-A3FD-40D1-81AE-3AB023FF799C}" destId="{EE6E9E6A-1454-4A05-A6A9-DBE85933E05D}" srcOrd="0" destOrd="0" presId="urn:microsoft.com/office/officeart/2005/8/layout/radial1"/>
    <dgm:cxn modelId="{24BA4C2D-64D0-4839-B2DE-1AC43D08CA0C}" type="presOf" srcId="{28CA229A-656D-44CE-9C4E-4ACBF1DFA94B}" destId="{BB89E566-0856-4F39-BEFB-DDCF494351EF}" srcOrd="0" destOrd="0" presId="urn:microsoft.com/office/officeart/2005/8/layout/radial1"/>
    <dgm:cxn modelId="{2282CE31-3423-4880-9BCB-0F9798025225}" type="presOf" srcId="{F9B9C6A9-AE93-4942-9CE3-DA119E30383F}" destId="{34A521AB-CC9F-41D2-A91E-D5FAF8513B69}" srcOrd="0" destOrd="0" presId="urn:microsoft.com/office/officeart/2005/8/layout/radial1"/>
    <dgm:cxn modelId="{73DE4BC7-07A3-42DD-8DB6-A7C9ECE52C9A}" type="presOf" srcId="{54A08F95-189A-48C3-94D2-673ED988BF68}" destId="{5B9D3205-1E7D-4E26-9544-F00C11F0F8C7}" srcOrd="0" destOrd="0" presId="urn:microsoft.com/office/officeart/2005/8/layout/radial1"/>
    <dgm:cxn modelId="{E15695B4-9496-4504-8BC0-E7F4DF0A4450}" type="presOf" srcId="{07A9B133-CFAD-42EE-8CC5-92924A3CC7B0}" destId="{0FBB9C25-7ABE-49D3-9358-443A745436D8}" srcOrd="0" destOrd="0" presId="urn:microsoft.com/office/officeart/2005/8/layout/radial1"/>
    <dgm:cxn modelId="{61462BBB-55D4-4AFD-950C-D731BB6E7EA1}" type="presOf" srcId="{875EC218-1385-49DC-A514-49134F93869F}" destId="{49909F40-00DD-4065-A162-FB33EFAED830}" srcOrd="0" destOrd="0" presId="urn:microsoft.com/office/officeart/2005/8/layout/radial1"/>
    <dgm:cxn modelId="{0F75FD16-858A-49C9-94AE-62EF285AB36B}" srcId="{C1DA923A-A1BB-45F2-93C0-350B5F451552}" destId="{88B334E2-A3FD-40D1-81AE-3AB023FF799C}" srcOrd="1" destOrd="0" parTransId="{9B2678EF-E7FF-48BB-80B0-DB9A03E02380}" sibTransId="{72D05EE3-1069-4A10-A6A4-4A22EA33EF9F}"/>
    <dgm:cxn modelId="{963A71FA-6B9E-48EE-8273-7F6146E94CE2}" type="presOf" srcId="{C85DA755-A0C1-432B-A000-F315152535DE}" destId="{314B3C76-F67F-4825-835D-CF9A931AC8D7}" srcOrd="0" destOrd="0" presId="urn:microsoft.com/office/officeart/2005/8/layout/radial1"/>
    <dgm:cxn modelId="{DA0E07FE-490D-4AE0-B795-67DF3E46A195}" srcId="{D866EC23-461D-469D-8FDE-09D01828A5D2}" destId="{C1DA923A-A1BB-45F2-93C0-350B5F451552}" srcOrd="0" destOrd="0" parTransId="{7FFAC85D-715D-4440-B327-79014B5828DC}" sibTransId="{3EAFA58E-031A-4543-BDA5-9BED142538C0}"/>
    <dgm:cxn modelId="{80BBBB4C-3D59-441C-A0E3-AB6EE62388FA}" srcId="{C1DA923A-A1BB-45F2-93C0-350B5F451552}" destId="{8C332709-79BC-416C-BDCE-72014F467DD3}" srcOrd="8" destOrd="0" parTransId="{C85DA755-A0C1-432B-A000-F315152535DE}" sibTransId="{DDEC5BF8-717E-4205-8E30-AC5B3662785E}"/>
    <dgm:cxn modelId="{16973672-3D41-47AA-9D72-A4770C705C23}" type="presOf" srcId="{D02AA7EB-8B1D-4A24-8B4F-1089FF898110}" destId="{8762B067-3955-4370-A45A-DB1D896246B3}" srcOrd="1" destOrd="0" presId="urn:microsoft.com/office/officeart/2005/8/layout/radial1"/>
    <dgm:cxn modelId="{C6A72898-E9B1-4565-B6B2-AC13D249BBF8}" srcId="{C1DA923A-A1BB-45F2-93C0-350B5F451552}" destId="{90A9DBD0-C1A7-4398-A79B-D12BB24A16B1}" srcOrd="2" destOrd="0" parTransId="{2B8CF8FB-626E-4807-8E2D-3375BEA865C6}" sibTransId="{2C3AFE58-8475-4B87-B8B0-0FC28F32CE30}"/>
    <dgm:cxn modelId="{CCAFCC4C-A0CA-4DC0-9380-6D87689DB08E}" type="presOf" srcId="{8C332709-79BC-416C-BDCE-72014F467DD3}" destId="{43F263F3-6E4E-4E34-834D-EB0520532036}" srcOrd="0" destOrd="0" presId="urn:microsoft.com/office/officeart/2005/8/layout/radial1"/>
    <dgm:cxn modelId="{CBFED2FF-1B40-470C-B269-58686217AA87}" type="presOf" srcId="{0E2C5DD4-8206-4D92-B635-71AEFB8835A1}" destId="{9A1D27B0-7696-4475-85B9-369E3E00A379}" srcOrd="0" destOrd="0" presId="urn:microsoft.com/office/officeart/2005/8/layout/radial1"/>
    <dgm:cxn modelId="{04A09A64-B6D5-4CBF-8646-2EA909D942BA}" type="presOf" srcId="{9B2678EF-E7FF-48BB-80B0-DB9A03E02380}" destId="{B1B53B76-FBF8-44A7-9B8A-F62463F3D041}" srcOrd="1" destOrd="0" presId="urn:microsoft.com/office/officeart/2005/8/layout/radial1"/>
    <dgm:cxn modelId="{3DA78163-F92C-45FD-AD03-9501388FECF2}" srcId="{C1DA923A-A1BB-45F2-93C0-350B5F451552}" destId="{84776D0B-1787-4181-8267-8A7B5CCAE4D7}" srcOrd="4" destOrd="0" parTransId="{28CA229A-656D-44CE-9C4E-4ACBF1DFA94B}" sibTransId="{B949529A-D14B-4C22-BB35-AA89CE37F54D}"/>
    <dgm:cxn modelId="{561CF549-DA01-436D-A186-9360A89E85E3}" srcId="{C1DA923A-A1BB-45F2-93C0-350B5F451552}" destId="{F9B9C6A9-AE93-4942-9CE3-DA119E30383F}" srcOrd="5" destOrd="0" parTransId="{D02AA7EB-8B1D-4A24-8B4F-1089FF898110}" sibTransId="{5E85EF9A-2FF4-4946-800A-A8C86E3B3427}"/>
    <dgm:cxn modelId="{9C5AB275-46D5-4DD1-8930-DE749DA66479}" type="presOf" srcId="{0E2C5DD4-8206-4D92-B635-71AEFB8835A1}" destId="{D55293EF-3A8A-4CE8-A043-0F5EE67C2CC0}" srcOrd="1" destOrd="0" presId="urn:microsoft.com/office/officeart/2005/8/layout/radial1"/>
    <dgm:cxn modelId="{2054DBD1-69B8-45C4-9B6B-43E5CC9FF20D}" type="presOf" srcId="{D70D9C16-C675-4FE7-9041-AF9166DCA209}" destId="{DAB60B94-A020-4BC4-8B16-306812A5FE5D}" srcOrd="1" destOrd="0" presId="urn:microsoft.com/office/officeart/2005/8/layout/radial1"/>
    <dgm:cxn modelId="{5D6003C5-94B6-4F5F-B0AF-B9BE02A9AABF}" srcId="{C1DA923A-A1BB-45F2-93C0-350B5F451552}" destId="{E805ABF9-2095-42DE-80E8-893EF769DB18}" srcOrd="6" destOrd="0" parTransId="{54A08F95-189A-48C3-94D2-673ED988BF68}" sibTransId="{3776040F-9656-4090-8FC2-4C28DFDB56D1}"/>
    <dgm:cxn modelId="{EAB07C35-C8A4-4796-ACAF-ABA063EFF1C0}" srcId="{C1DA923A-A1BB-45F2-93C0-350B5F451552}" destId="{875EC218-1385-49DC-A514-49134F93869F}" srcOrd="3" destOrd="0" parTransId="{B23BF59E-D516-4A7D-A0B5-31C58B754143}" sibTransId="{E2D820F0-FFEA-4B14-9F5A-8B2BF6072A0C}"/>
    <dgm:cxn modelId="{22B6F23B-C0FF-4763-B31F-9D32FC1F333E}" type="presOf" srcId="{D70D9C16-C675-4FE7-9041-AF9166DCA209}" destId="{D3C0FC14-2403-49D8-BD0A-BB66D932FCBB}" srcOrd="0" destOrd="0" presId="urn:microsoft.com/office/officeart/2005/8/layout/radial1"/>
    <dgm:cxn modelId="{EB8A16B0-7397-420B-B902-EE124DAE855C}" type="presOf" srcId="{9B2678EF-E7FF-48BB-80B0-DB9A03E02380}" destId="{7905DDBF-0FA3-4AA0-AAF8-487AE1BB1FCF}" srcOrd="0" destOrd="0" presId="urn:microsoft.com/office/officeart/2005/8/layout/radial1"/>
    <dgm:cxn modelId="{654023AC-6415-4733-B94D-083300B7EA9A}" type="presOf" srcId="{B23BF59E-D516-4A7D-A0B5-31C58B754143}" destId="{0EC2D184-9867-4A9C-8125-267DD8A9B14E}" srcOrd="0" destOrd="0" presId="urn:microsoft.com/office/officeart/2005/8/layout/radial1"/>
    <dgm:cxn modelId="{3F5C19A7-A426-4FA5-BC93-0E8051CCC47A}" type="presOf" srcId="{84776D0B-1787-4181-8267-8A7B5CCAE4D7}" destId="{5A9EAA1F-B698-4EFE-97DF-C65DF064183F}" srcOrd="0" destOrd="0" presId="urn:microsoft.com/office/officeart/2005/8/layout/radial1"/>
    <dgm:cxn modelId="{D3D09568-D9A5-4FBD-8F25-F9F0EAC2C62D}" type="presParOf" srcId="{B29D14AB-72C6-45F8-BC0E-9D9D4D1A80BD}" destId="{A7C22736-C506-4CD1-8DD3-368C183DF681}" srcOrd="0" destOrd="0" presId="urn:microsoft.com/office/officeart/2005/8/layout/radial1"/>
    <dgm:cxn modelId="{8A63AC1C-C7D7-4A7D-BC8D-3EC2A03E1B43}" type="presParOf" srcId="{B29D14AB-72C6-45F8-BC0E-9D9D4D1A80BD}" destId="{9A1D27B0-7696-4475-85B9-369E3E00A379}" srcOrd="1" destOrd="0" presId="urn:microsoft.com/office/officeart/2005/8/layout/radial1"/>
    <dgm:cxn modelId="{29106686-337A-47E4-B151-E8C6E981DE47}" type="presParOf" srcId="{9A1D27B0-7696-4475-85B9-369E3E00A379}" destId="{D55293EF-3A8A-4CE8-A043-0F5EE67C2CC0}" srcOrd="0" destOrd="0" presId="urn:microsoft.com/office/officeart/2005/8/layout/radial1"/>
    <dgm:cxn modelId="{CA473D23-DCFD-428F-8808-A96B0B7081A4}" type="presParOf" srcId="{B29D14AB-72C6-45F8-BC0E-9D9D4D1A80BD}" destId="{1924EBBE-001D-474B-9DEE-3B43E908056E}" srcOrd="2" destOrd="0" presId="urn:microsoft.com/office/officeart/2005/8/layout/radial1"/>
    <dgm:cxn modelId="{7A938F29-2468-42B1-B6CA-1F66D4A2343B}" type="presParOf" srcId="{B29D14AB-72C6-45F8-BC0E-9D9D4D1A80BD}" destId="{7905DDBF-0FA3-4AA0-AAF8-487AE1BB1FCF}" srcOrd="3" destOrd="0" presId="urn:microsoft.com/office/officeart/2005/8/layout/radial1"/>
    <dgm:cxn modelId="{A3F3A46C-1FB7-457F-A06B-3FAAEA7A5EF9}" type="presParOf" srcId="{7905DDBF-0FA3-4AA0-AAF8-487AE1BB1FCF}" destId="{B1B53B76-FBF8-44A7-9B8A-F62463F3D041}" srcOrd="0" destOrd="0" presId="urn:microsoft.com/office/officeart/2005/8/layout/radial1"/>
    <dgm:cxn modelId="{3CE258B5-A04C-4AEB-AE80-4E015402F6FD}" type="presParOf" srcId="{B29D14AB-72C6-45F8-BC0E-9D9D4D1A80BD}" destId="{EE6E9E6A-1454-4A05-A6A9-DBE85933E05D}" srcOrd="4" destOrd="0" presId="urn:microsoft.com/office/officeart/2005/8/layout/radial1"/>
    <dgm:cxn modelId="{4838C8AD-67A9-491E-8868-3C8D83AD68AF}" type="presParOf" srcId="{B29D14AB-72C6-45F8-BC0E-9D9D4D1A80BD}" destId="{4B3894AD-BF6F-48B2-9D8A-B724E62E9327}" srcOrd="5" destOrd="0" presId="urn:microsoft.com/office/officeart/2005/8/layout/radial1"/>
    <dgm:cxn modelId="{8698CE30-93ED-4099-BF67-54A05EB7D64B}" type="presParOf" srcId="{4B3894AD-BF6F-48B2-9D8A-B724E62E9327}" destId="{151082E2-E7B1-4948-86C0-A124E1D7588D}" srcOrd="0" destOrd="0" presId="urn:microsoft.com/office/officeart/2005/8/layout/radial1"/>
    <dgm:cxn modelId="{486EDB60-ED6A-484E-B0CD-016186053F57}" type="presParOf" srcId="{B29D14AB-72C6-45F8-BC0E-9D9D4D1A80BD}" destId="{A6B35728-A222-459A-A4AD-D2CABE4D4BD5}" srcOrd="6" destOrd="0" presId="urn:microsoft.com/office/officeart/2005/8/layout/radial1"/>
    <dgm:cxn modelId="{38DC24FF-1C99-40E1-BAC9-C662D0AC7A77}" type="presParOf" srcId="{B29D14AB-72C6-45F8-BC0E-9D9D4D1A80BD}" destId="{0EC2D184-9867-4A9C-8125-267DD8A9B14E}" srcOrd="7" destOrd="0" presId="urn:microsoft.com/office/officeart/2005/8/layout/radial1"/>
    <dgm:cxn modelId="{D81331F6-781B-40C9-9788-AB5E1F1E2EE3}" type="presParOf" srcId="{0EC2D184-9867-4A9C-8125-267DD8A9B14E}" destId="{D4DF7F99-7906-4889-A418-B2526064C132}" srcOrd="0" destOrd="0" presId="urn:microsoft.com/office/officeart/2005/8/layout/radial1"/>
    <dgm:cxn modelId="{4406B671-45BE-4D2D-B53E-DC06045F109D}" type="presParOf" srcId="{B29D14AB-72C6-45F8-BC0E-9D9D4D1A80BD}" destId="{49909F40-00DD-4065-A162-FB33EFAED830}" srcOrd="8" destOrd="0" presId="urn:microsoft.com/office/officeart/2005/8/layout/radial1"/>
    <dgm:cxn modelId="{25393DA3-56F5-4A4A-8CC3-DAD6DF30722E}" type="presParOf" srcId="{B29D14AB-72C6-45F8-BC0E-9D9D4D1A80BD}" destId="{BB89E566-0856-4F39-BEFB-DDCF494351EF}" srcOrd="9" destOrd="0" presId="urn:microsoft.com/office/officeart/2005/8/layout/radial1"/>
    <dgm:cxn modelId="{27564056-F68F-41E4-81A2-1EBCA91C7845}" type="presParOf" srcId="{BB89E566-0856-4F39-BEFB-DDCF494351EF}" destId="{79928CAC-403E-4579-9609-FC364854BE53}" srcOrd="0" destOrd="0" presId="urn:microsoft.com/office/officeart/2005/8/layout/radial1"/>
    <dgm:cxn modelId="{134DFC81-FDF2-4C8B-A160-0761757338A4}" type="presParOf" srcId="{B29D14AB-72C6-45F8-BC0E-9D9D4D1A80BD}" destId="{5A9EAA1F-B698-4EFE-97DF-C65DF064183F}" srcOrd="10" destOrd="0" presId="urn:microsoft.com/office/officeart/2005/8/layout/radial1"/>
    <dgm:cxn modelId="{05F44592-72FF-4B39-8305-4893787AE929}" type="presParOf" srcId="{B29D14AB-72C6-45F8-BC0E-9D9D4D1A80BD}" destId="{B0E64420-53AA-4D11-91F1-8B7003B56A1D}" srcOrd="11" destOrd="0" presId="urn:microsoft.com/office/officeart/2005/8/layout/radial1"/>
    <dgm:cxn modelId="{1A8369E3-9782-4102-B3CF-08BE4AC497FB}" type="presParOf" srcId="{B0E64420-53AA-4D11-91F1-8B7003B56A1D}" destId="{8762B067-3955-4370-A45A-DB1D896246B3}" srcOrd="0" destOrd="0" presId="urn:microsoft.com/office/officeart/2005/8/layout/radial1"/>
    <dgm:cxn modelId="{57820F71-B985-4A20-BDA6-59FC25B99F8C}" type="presParOf" srcId="{B29D14AB-72C6-45F8-BC0E-9D9D4D1A80BD}" destId="{34A521AB-CC9F-41D2-A91E-D5FAF8513B69}" srcOrd="12" destOrd="0" presId="urn:microsoft.com/office/officeart/2005/8/layout/radial1"/>
    <dgm:cxn modelId="{886F0429-B7B7-4864-9250-D4C2C546E947}" type="presParOf" srcId="{B29D14AB-72C6-45F8-BC0E-9D9D4D1A80BD}" destId="{5B9D3205-1E7D-4E26-9544-F00C11F0F8C7}" srcOrd="13" destOrd="0" presId="urn:microsoft.com/office/officeart/2005/8/layout/radial1"/>
    <dgm:cxn modelId="{A6580FFD-7FAB-4AEB-A0A3-4CE841209597}" type="presParOf" srcId="{5B9D3205-1E7D-4E26-9544-F00C11F0F8C7}" destId="{FF6005D1-F10A-43A7-A6D5-A90CCF98E1A5}" srcOrd="0" destOrd="0" presId="urn:microsoft.com/office/officeart/2005/8/layout/radial1"/>
    <dgm:cxn modelId="{D0B8FCFB-6A8C-40B7-BE9E-431AC27E6CFB}" type="presParOf" srcId="{B29D14AB-72C6-45F8-BC0E-9D9D4D1A80BD}" destId="{5AE9F321-2FEF-4989-8419-4DAA9783A74F}" srcOrd="14" destOrd="0" presId="urn:microsoft.com/office/officeart/2005/8/layout/radial1"/>
    <dgm:cxn modelId="{D0DD9B4B-EB19-4C13-B437-1001DC18DDD8}" type="presParOf" srcId="{B29D14AB-72C6-45F8-BC0E-9D9D4D1A80BD}" destId="{D3C0FC14-2403-49D8-BD0A-BB66D932FCBB}" srcOrd="15" destOrd="0" presId="urn:microsoft.com/office/officeart/2005/8/layout/radial1"/>
    <dgm:cxn modelId="{EE2950F6-836C-4143-848E-42A321BAACBE}" type="presParOf" srcId="{D3C0FC14-2403-49D8-BD0A-BB66D932FCBB}" destId="{DAB60B94-A020-4BC4-8B16-306812A5FE5D}" srcOrd="0" destOrd="0" presId="urn:microsoft.com/office/officeart/2005/8/layout/radial1"/>
    <dgm:cxn modelId="{CFC42D3E-0888-47F5-8760-D03ED4D783F2}" type="presParOf" srcId="{B29D14AB-72C6-45F8-BC0E-9D9D4D1A80BD}" destId="{99F65048-4713-4AEA-A8FB-0D64C38BDAEE}" srcOrd="16" destOrd="0" presId="urn:microsoft.com/office/officeart/2005/8/layout/radial1"/>
    <dgm:cxn modelId="{FBB85313-A0A6-4613-9A96-0D3D853301D7}" type="presParOf" srcId="{B29D14AB-72C6-45F8-BC0E-9D9D4D1A80BD}" destId="{314B3C76-F67F-4825-835D-CF9A931AC8D7}" srcOrd="17" destOrd="0" presId="urn:microsoft.com/office/officeart/2005/8/layout/radial1"/>
    <dgm:cxn modelId="{2AC5B249-474A-4921-982F-8158DBA760B7}" type="presParOf" srcId="{314B3C76-F67F-4825-835D-CF9A931AC8D7}" destId="{5E288ED8-75B3-4F58-9AD9-08779BAF5F58}" srcOrd="0" destOrd="0" presId="urn:microsoft.com/office/officeart/2005/8/layout/radial1"/>
    <dgm:cxn modelId="{D85F5F92-FC64-47AD-8C72-06A3C7DB76F2}" type="presParOf" srcId="{B29D14AB-72C6-45F8-BC0E-9D9D4D1A80BD}" destId="{43F263F3-6E4E-4E34-834D-EB0520532036}" srcOrd="18" destOrd="0" presId="urn:microsoft.com/office/officeart/2005/8/layout/radial1"/>
    <dgm:cxn modelId="{62DADBEB-3DCF-4D13-B217-6BACC1F16B00}" type="presParOf" srcId="{B29D14AB-72C6-45F8-BC0E-9D9D4D1A80BD}" destId="{0FBB9C25-7ABE-49D3-9358-443A745436D8}" srcOrd="19" destOrd="0" presId="urn:microsoft.com/office/officeart/2005/8/layout/radial1"/>
    <dgm:cxn modelId="{FA907648-E173-4F56-9CDE-736BFBEBE5DA}" type="presParOf" srcId="{0FBB9C25-7ABE-49D3-9358-443A745436D8}" destId="{90F996B0-83A4-45C3-B27B-E1124C80A2FE}" srcOrd="0" destOrd="0" presId="urn:microsoft.com/office/officeart/2005/8/layout/radial1"/>
    <dgm:cxn modelId="{238AC696-FE5F-41C7-B9D4-78EFD1CA3316}" type="presParOf" srcId="{B29D14AB-72C6-45F8-BC0E-9D9D4D1A80BD}" destId="{09FA09F5-F571-40CA-95D5-A03C2EC9310E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22736-C506-4CD1-8DD3-368C183DF681}">
      <dsp:nvSpPr>
        <dsp:cNvPr id="0" name=""/>
        <dsp:cNvSpPr/>
      </dsp:nvSpPr>
      <dsp:spPr>
        <a:xfrm>
          <a:off x="3043995" y="1320534"/>
          <a:ext cx="1792378" cy="1692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3306483" y="1568372"/>
        <a:ext cx="1267402" cy="1196667"/>
      </dsp:txXfrm>
    </dsp:sp>
    <dsp:sp modelId="{9A1D27B0-7696-4475-85B9-369E3E00A379}">
      <dsp:nvSpPr>
        <dsp:cNvPr id="0" name=""/>
        <dsp:cNvSpPr/>
      </dsp:nvSpPr>
      <dsp:spPr>
        <a:xfrm rot="16200000">
          <a:off x="3718363" y="1089262"/>
          <a:ext cx="443641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443641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29093" y="1109804"/>
        <a:ext cx="0" cy="0"/>
      </dsp:txXfrm>
    </dsp:sp>
    <dsp:sp modelId="{1924EBBE-001D-474B-9DEE-3B43E908056E}">
      <dsp:nvSpPr>
        <dsp:cNvPr id="0" name=""/>
        <dsp:cNvSpPr/>
      </dsp:nvSpPr>
      <dsp:spPr>
        <a:xfrm>
          <a:off x="3432616" y="-31275"/>
          <a:ext cx="1015134" cy="908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Люди</a:t>
          </a:r>
          <a:endParaRPr kumimoji="0" lang="ru-RU" sz="14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3581279" y="101723"/>
        <a:ext cx="717808" cy="642172"/>
      </dsp:txXfrm>
    </dsp:sp>
    <dsp:sp modelId="{7905DDBF-0FA3-4AA0-AAF8-487AE1BB1FCF}">
      <dsp:nvSpPr>
        <dsp:cNvPr id="0" name=""/>
        <dsp:cNvSpPr/>
      </dsp:nvSpPr>
      <dsp:spPr>
        <a:xfrm rot="18360000">
          <a:off x="4374998" y="1317888"/>
          <a:ext cx="350042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50042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537796" y="1329275"/>
        <a:ext cx="0" cy="0"/>
      </dsp:txXfrm>
    </dsp:sp>
    <dsp:sp modelId="{EE6E9E6A-1454-4A05-A6A9-DBE85933E05D}">
      <dsp:nvSpPr>
        <dsp:cNvPr id="0" name=""/>
        <dsp:cNvSpPr/>
      </dsp:nvSpPr>
      <dsp:spPr>
        <a:xfrm>
          <a:off x="4437244" y="222689"/>
          <a:ext cx="1055955" cy="1066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Богатые,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бедные</a:t>
          </a:r>
          <a:endParaRPr kumimoji="0" lang="ru-RU" sz="12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4591885" y="378852"/>
        <a:ext cx="746673" cy="754022"/>
      </dsp:txXfrm>
    </dsp:sp>
    <dsp:sp modelId="{4B3894AD-BF6F-48B2-9D8A-B724E62E9327}">
      <dsp:nvSpPr>
        <dsp:cNvPr id="0" name=""/>
        <dsp:cNvSpPr/>
      </dsp:nvSpPr>
      <dsp:spPr>
        <a:xfrm rot="20520000">
          <a:off x="4780111" y="1834627"/>
          <a:ext cx="306040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06040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923490" y="1839166"/>
        <a:ext cx="0" cy="0"/>
      </dsp:txXfrm>
    </dsp:sp>
    <dsp:sp modelId="{A6B35728-A222-459A-A4AD-D2CABE4D4BD5}">
      <dsp:nvSpPr>
        <dsp:cNvPr id="0" name=""/>
        <dsp:cNvSpPr/>
      </dsp:nvSpPr>
      <dsp:spPr>
        <a:xfrm>
          <a:off x="5047844" y="1115408"/>
          <a:ext cx="1101769" cy="1024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Страна </a:t>
          </a:r>
          <a:endParaRPr kumimoji="0" lang="ru-RU" sz="14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5209194" y="1265488"/>
        <a:ext cx="779069" cy="724647"/>
      </dsp:txXfrm>
    </dsp:sp>
    <dsp:sp modelId="{0EC2D184-9867-4A9C-8125-267DD8A9B14E}">
      <dsp:nvSpPr>
        <dsp:cNvPr id="0" name=""/>
        <dsp:cNvSpPr/>
      </dsp:nvSpPr>
      <dsp:spPr>
        <a:xfrm rot="1080000">
          <a:off x="4778919" y="2487406"/>
          <a:ext cx="354732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54732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950591" y="2485683"/>
        <a:ext cx="0" cy="0"/>
      </dsp:txXfrm>
    </dsp:sp>
    <dsp:sp modelId="{49909F40-00DD-4065-A162-FB33EFAED830}">
      <dsp:nvSpPr>
        <dsp:cNvPr id="0" name=""/>
        <dsp:cNvSpPr/>
      </dsp:nvSpPr>
      <dsp:spPr>
        <a:xfrm>
          <a:off x="5103659" y="2175254"/>
          <a:ext cx="990140" cy="1060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Футбольная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команда</a:t>
          </a:r>
          <a:endParaRPr kumimoji="0" lang="ru-RU" sz="12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5248662" y="2330589"/>
        <a:ext cx="700134" cy="750022"/>
      </dsp:txXfrm>
    </dsp:sp>
    <dsp:sp modelId="{BB89E566-0856-4F39-BEFB-DDCF494351EF}">
      <dsp:nvSpPr>
        <dsp:cNvPr id="0" name=""/>
        <dsp:cNvSpPr/>
      </dsp:nvSpPr>
      <dsp:spPr>
        <a:xfrm rot="3240000">
          <a:off x="4378304" y="2990133"/>
          <a:ext cx="334002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34002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547152" y="2987921"/>
        <a:ext cx="0" cy="0"/>
      </dsp:txXfrm>
    </dsp:sp>
    <dsp:sp modelId="{5A9EAA1F-B698-4EFE-97DF-C65DF064183F}">
      <dsp:nvSpPr>
        <dsp:cNvPr id="0" name=""/>
        <dsp:cNvSpPr/>
      </dsp:nvSpPr>
      <dsp:spPr>
        <a:xfrm>
          <a:off x="4424655" y="3026432"/>
          <a:ext cx="1081131" cy="1102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Класс 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4582983" y="3187850"/>
        <a:ext cx="764475" cy="779397"/>
      </dsp:txXfrm>
    </dsp:sp>
    <dsp:sp modelId="{B0E64420-53AA-4D11-91F1-8B7003B56A1D}">
      <dsp:nvSpPr>
        <dsp:cNvPr id="0" name=""/>
        <dsp:cNvSpPr/>
      </dsp:nvSpPr>
      <dsp:spPr>
        <a:xfrm rot="5400000">
          <a:off x="3727326" y="3216285"/>
          <a:ext cx="425715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425715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826" y="3215093"/>
        <a:ext cx="0" cy="0"/>
      </dsp:txXfrm>
    </dsp:sp>
    <dsp:sp modelId="{34A521AB-CC9F-41D2-A91E-D5FAF8513B69}">
      <dsp:nvSpPr>
        <dsp:cNvPr id="0" name=""/>
        <dsp:cNvSpPr/>
      </dsp:nvSpPr>
      <dsp:spPr>
        <a:xfrm>
          <a:off x="3432616" y="3438593"/>
          <a:ext cx="1015134" cy="944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Русское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 общество</a:t>
          </a:r>
          <a:endParaRPr kumimoji="0" lang="ru-RU" sz="12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3581279" y="3576841"/>
        <a:ext cx="717808" cy="667523"/>
      </dsp:txXfrm>
    </dsp:sp>
    <dsp:sp modelId="{5B9D3205-1E7D-4E26-9544-F00C11F0F8C7}">
      <dsp:nvSpPr>
        <dsp:cNvPr id="0" name=""/>
        <dsp:cNvSpPr/>
      </dsp:nvSpPr>
      <dsp:spPr>
        <a:xfrm rot="7560000">
          <a:off x="3162984" y="2992720"/>
          <a:ext cx="340397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40397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 rot="10800000">
        <a:off x="3345069" y="3000288"/>
        <a:ext cx="0" cy="0"/>
      </dsp:txXfrm>
    </dsp:sp>
    <dsp:sp modelId="{5AE9F321-2FEF-4989-8419-4DAA9783A74F}">
      <dsp:nvSpPr>
        <dsp:cNvPr id="0" name=""/>
        <dsp:cNvSpPr/>
      </dsp:nvSpPr>
      <dsp:spPr>
        <a:xfrm>
          <a:off x="2338021" y="3053066"/>
          <a:ext cx="1154250" cy="1048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Рабовладельческое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</a:t>
          </a:r>
          <a:endParaRPr kumimoji="0" lang="ru-RU" sz="12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2507057" y="3206683"/>
        <a:ext cx="816178" cy="741731"/>
      </dsp:txXfrm>
    </dsp:sp>
    <dsp:sp modelId="{D3C0FC14-2403-49D8-BD0A-BB66D932FCBB}">
      <dsp:nvSpPr>
        <dsp:cNvPr id="0" name=""/>
        <dsp:cNvSpPr/>
      </dsp:nvSpPr>
      <dsp:spPr>
        <a:xfrm rot="9720000">
          <a:off x="2781044" y="2481969"/>
          <a:ext cx="319543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19543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 rot="10800000">
        <a:off x="2950882" y="2496548"/>
        <a:ext cx="0" cy="0"/>
      </dsp:txXfrm>
    </dsp:sp>
    <dsp:sp modelId="{99F65048-4713-4AEA-A8FB-0D64C38BDAEE}">
      <dsp:nvSpPr>
        <dsp:cNvPr id="0" name=""/>
        <dsp:cNvSpPr/>
      </dsp:nvSpPr>
      <dsp:spPr>
        <a:xfrm>
          <a:off x="1740377" y="2233391"/>
          <a:ext cx="1082522" cy="944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Французы </a:t>
          </a:r>
          <a:endParaRPr kumimoji="0" lang="ru-RU" sz="14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1898909" y="2371698"/>
        <a:ext cx="765458" cy="667803"/>
      </dsp:txXfrm>
    </dsp:sp>
    <dsp:sp modelId="{314B3C76-F67F-4825-835D-CF9A931AC8D7}">
      <dsp:nvSpPr>
        <dsp:cNvPr id="0" name=""/>
        <dsp:cNvSpPr/>
      </dsp:nvSpPr>
      <dsp:spPr>
        <a:xfrm rot="11880000">
          <a:off x="2785582" y="1833259"/>
          <a:ext cx="314891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14891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 rot="10800000">
        <a:off x="2948082" y="1852629"/>
        <a:ext cx="0" cy="0"/>
      </dsp:txXfrm>
    </dsp:sp>
    <dsp:sp modelId="{43F263F3-6E4E-4E34-834D-EB0520532036}">
      <dsp:nvSpPr>
        <dsp:cNvPr id="0" name=""/>
        <dsp:cNvSpPr/>
      </dsp:nvSpPr>
      <dsp:spPr>
        <a:xfrm>
          <a:off x="1737085" y="1142195"/>
          <a:ext cx="1089106" cy="97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защиты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природы</a:t>
          </a:r>
          <a:endParaRPr kumimoji="0" lang="ru-RU" sz="12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1896581" y="1284429"/>
        <a:ext cx="770114" cy="686765"/>
      </dsp:txXfrm>
    </dsp:sp>
    <dsp:sp modelId="{0FBB9C25-7ABE-49D3-9358-443A745436D8}">
      <dsp:nvSpPr>
        <dsp:cNvPr id="0" name=""/>
        <dsp:cNvSpPr/>
      </dsp:nvSpPr>
      <dsp:spPr>
        <a:xfrm rot="14040000">
          <a:off x="3137921" y="1309019"/>
          <a:ext cx="371967" cy="18901"/>
        </a:xfrm>
        <a:custGeom>
          <a:avLst/>
          <a:gdLst/>
          <a:ahLst/>
          <a:cxnLst/>
          <a:rect l="0" t="0" r="0" b="0"/>
          <a:pathLst>
            <a:path>
              <a:moveTo>
                <a:pt x="0" y="9450"/>
              </a:moveTo>
              <a:lnTo>
                <a:pt x="371967" y="9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 rot="10800000">
        <a:off x="3321847" y="1331459"/>
        <a:ext cx="0" cy="0"/>
      </dsp:txXfrm>
    </dsp:sp>
    <dsp:sp modelId="{09FA09F5-F571-40CA-95D5-A03C2EC9310E}">
      <dsp:nvSpPr>
        <dsp:cNvPr id="0" name=""/>
        <dsp:cNvSpPr/>
      </dsp:nvSpPr>
      <dsp:spPr>
        <a:xfrm>
          <a:off x="2338021" y="273749"/>
          <a:ext cx="1154250" cy="964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Дворянское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charset="0"/>
              <a:ea typeface="+mn-ea"/>
              <a:cs typeface="+mn-cs"/>
            </a:rPr>
            <a:t>общество</a:t>
          </a:r>
          <a:endParaRPr kumimoji="0" lang="ru-RU" sz="1200" b="0" i="0" u="none" strike="noStrike" kern="1200" cap="none" normalizeH="0" baseline="0" dirty="0" smtClean="0">
            <a:ln/>
            <a:effectLst/>
            <a:latin typeface="Arial" charset="0"/>
            <a:ea typeface="+mn-ea"/>
            <a:cs typeface="+mn-cs"/>
          </a:endParaRPr>
        </a:p>
      </dsp:txBody>
      <dsp:txXfrm>
        <a:off x="2507057" y="414957"/>
        <a:ext cx="816178" cy="681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499533"/>
            <a:ext cx="6858000" cy="4207933"/>
          </a:xfrm>
        </p:spPr>
        <p:txBody>
          <a:bodyPr anchor="ctr"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862149"/>
            <a:ext cx="65532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143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118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91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91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356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2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2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07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30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308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161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1616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1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86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31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79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8329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779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7BF8-776A-4E4B-AD6A-F34423A1302A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989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88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3568B"/>
          </a:solidFill>
          <a:latin typeface="Windso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5356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5356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18952"/>
            <a:ext cx="6536028" cy="2730321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«Технология развития критического мышления как средство формирования ключевых компетенций на уроках истории и обществознания»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0400" y="4862149"/>
            <a:ext cx="5449194" cy="1665652"/>
          </a:xfrm>
        </p:spPr>
        <p:txBody>
          <a:bodyPr/>
          <a:lstStyle/>
          <a:p>
            <a:pPr algn="r"/>
            <a:r>
              <a:rPr lang="ru-RU" dirty="0" smtClean="0"/>
              <a:t>Черняк Ольга Валентиновна</a:t>
            </a:r>
            <a:endParaRPr lang="ru-RU" dirty="0" smtClean="0"/>
          </a:p>
          <a:p>
            <a:pPr algn="r"/>
            <a:r>
              <a:rPr lang="ru-RU" dirty="0" smtClean="0"/>
              <a:t>учитель истории  и обществознания</a:t>
            </a:r>
            <a:endParaRPr lang="ru-RU" dirty="0" smtClean="0"/>
          </a:p>
          <a:p>
            <a:pPr algn="r"/>
            <a:r>
              <a:rPr lang="ru-RU" dirty="0" smtClean="0"/>
              <a:t>МБОУ СОШ с. Соколовка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6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Памятка для работы с кластером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бояться записывать все, что приходит на ум.</a:t>
            </a:r>
          </a:p>
          <a:p>
            <a:r>
              <a:rPr lang="ru-RU" dirty="0"/>
              <a:t>Дать волю воображению и интуиции.</a:t>
            </a:r>
          </a:p>
          <a:p>
            <a:r>
              <a:rPr lang="ru-RU" dirty="0"/>
              <a:t>Продолжать работу, пока не кончится время или идеи не иссякнут.</a:t>
            </a:r>
          </a:p>
          <a:p>
            <a:r>
              <a:rPr lang="ru-RU" dirty="0"/>
              <a:t>Постараться построить как можно больше связей.</a:t>
            </a:r>
          </a:p>
          <a:p>
            <a:r>
              <a:rPr lang="ru-RU" dirty="0"/>
              <a:t>Не следовать по заранее определенному плану.</a:t>
            </a:r>
          </a:p>
        </p:txBody>
      </p:sp>
    </p:spTree>
    <p:extLst>
      <p:ext uri="{BB962C8B-B14F-4D97-AF65-F5344CB8AC3E}">
        <p14:creationId xmlns:p14="http://schemas.microsoft.com/office/powerpoint/2010/main" val="14333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365126"/>
            <a:ext cx="7886700" cy="83260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Понятийное колесо на уроке обществознания в 8 классе. </a:t>
            </a:r>
            <a:br>
              <a:rPr lang="ru-RU" sz="4000" dirty="0"/>
            </a:br>
            <a:r>
              <a:rPr lang="ru-RU" sz="4000" dirty="0"/>
              <a:t>Тема «Что такое общество»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310538"/>
              </p:ext>
            </p:extLst>
          </p:nvPr>
        </p:nvGraphicFramePr>
        <p:xfrm>
          <a:off x="900113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8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079" y="378005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Стратегия ЗХУ на уроке истории в 9 классе. </a:t>
            </a:r>
            <a:br>
              <a:rPr lang="ru-RU" sz="4000" dirty="0"/>
            </a:br>
            <a:r>
              <a:rPr lang="ru-RU" sz="4000" dirty="0"/>
              <a:t>Тема «Причины и начало  Первой мировой войны»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Group 13"/>
          <p:cNvGraphicFramePr>
            <a:graphicFrameLocks/>
          </p:cNvGraphicFramePr>
          <p:nvPr/>
        </p:nvGraphicFramePr>
        <p:xfrm>
          <a:off x="285750" y="2000250"/>
          <a:ext cx="8643938" cy="4664075"/>
        </p:xfrm>
        <a:graphic>
          <a:graphicData uri="http://schemas.openxmlformats.org/drawingml/2006/table">
            <a:tbl>
              <a:tblPr/>
              <a:tblGrid>
                <a:gridCol w="2881313"/>
                <a:gridCol w="2810692"/>
                <a:gridCol w="2951933"/>
              </a:tblGrid>
              <a:tr h="466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«З» знаем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Мировая война –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война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в которой принимает участие много стран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Первую мировую войну начала Германия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Первая мировая война велась за колонии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Россия принимала участие в первой мировой войне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«Х» хотим узнать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Героев Первой мировой войны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Основные события Первой мировой войны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Какое оружие применялось в годы Первой мировой войны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Кто победил в войне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«У» узнали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Стратегия «</a:t>
            </a:r>
            <a:r>
              <a:rPr lang="ru-RU" sz="4000" dirty="0" err="1"/>
              <a:t>Инсерт</a:t>
            </a:r>
            <a:r>
              <a:rPr lang="ru-RU" sz="4000" dirty="0"/>
              <a:t>» на уроке истории в 7 классе.</a:t>
            </a:r>
            <a:br>
              <a:rPr lang="ru-RU" sz="4000" dirty="0"/>
            </a:br>
            <a:r>
              <a:rPr lang="ru-RU" sz="4000" dirty="0"/>
              <a:t> Тема «Великие географические открытия </a:t>
            </a:r>
            <a:br>
              <a:rPr lang="ru-RU" sz="4000" dirty="0"/>
            </a:br>
            <a:r>
              <a:rPr lang="ru-RU" sz="4000" dirty="0"/>
              <a:t>и их последствия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Group 28"/>
          <p:cNvGraphicFramePr>
            <a:graphicFrameLocks/>
          </p:cNvGraphicFramePr>
          <p:nvPr/>
        </p:nvGraphicFramePr>
        <p:xfrm>
          <a:off x="428625" y="1773238"/>
          <a:ext cx="8358188" cy="4584699"/>
        </p:xfrm>
        <a:graphic>
          <a:graphicData uri="http://schemas.openxmlformats.org/drawingml/2006/table">
            <a:tbl>
              <a:tblPr/>
              <a:tblGrid>
                <a:gridCol w="2257712"/>
                <a:gridCol w="6100476"/>
              </a:tblGrid>
              <a:tr h="610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Значки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Ключевые слова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Колумб открыл Америку, но думал, что открыл новый путь в Индию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Конкиста – завоевание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Колония – территория, потерявшая независимость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–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Думал, что Колумб открыл всю Америку, а он доплыл только до островов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Почему после Великих географических открытий упали цены на золото и выросли цены на все товары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7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SWOT – анализ на уроке экономики в </a:t>
            </a:r>
            <a:r>
              <a:rPr lang="ru-RU" dirty="0" smtClean="0"/>
              <a:t>8 </a:t>
            </a:r>
            <a:r>
              <a:rPr lang="ru-RU" dirty="0"/>
              <a:t>классе</a:t>
            </a:r>
            <a:br>
              <a:rPr lang="ru-RU" dirty="0"/>
            </a:br>
            <a:r>
              <a:rPr lang="ru-RU" dirty="0"/>
              <a:t>Тема «Типы экономических систем»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50" y="1815116"/>
            <a:ext cx="3143250" cy="2646363"/>
          </a:xfrm>
          <a:prstGeom prst="rect">
            <a:avLst/>
          </a:prstGeom>
          <a:solidFill>
            <a:srgbClr val="FF66F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эффективное распределение ресурсов;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стимулирует НТП;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создает материальную заинтересованность производить то,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в чем есть потребность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0" y="1801432"/>
            <a:ext cx="3571875" cy="2677656"/>
          </a:xfrm>
          <a:prstGeom prst="rect">
            <a:avLst/>
          </a:prstGeom>
          <a:solidFill>
            <a:srgbClr val="FFCF01"/>
          </a:solidFill>
          <a:ln w="25400" cap="flat" cmpd="sng" algn="ctr">
            <a:solidFill>
              <a:srgbClr val="FFCF01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создает социальное неравенство;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 решает социально-экономические проблемы (инфляция, безработица)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не развиты такие отрасли как 	  ЖКХ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4117416"/>
            <a:ext cx="3143250" cy="2554287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свободный выбор поставщиков, сырья,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товаров и т.п.;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многообразие форм собственности;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свободная конкуренция;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использование наиболее эффективных технологий;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самостоятельность производителей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4112005"/>
            <a:ext cx="3563938" cy="2555875"/>
          </a:xfrm>
          <a:prstGeom prst="rect">
            <a:avLst/>
          </a:prstGeom>
          <a:solidFill>
            <a:srgbClr val="00E4A8"/>
          </a:solidFill>
          <a:ln w="25400" cap="flat" cmpd="sng" algn="ctr">
            <a:solidFill>
              <a:srgbClr val="00E4A8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результате социального неравенства возможны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социальные потрясения в обществе;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Снижение уровня обеспечения граждан общественными благами;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Рыночная экономика не сможет быстро выйти из кризиса без вмешательства государства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88" y="3511930"/>
            <a:ext cx="1785937" cy="12001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Рыночная экономика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3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Ключевые (опорные) слова (словосочетания, термины)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Учитель выбирает 4—7 ключевых слов (в зависимости от объема текста, в котором они встречаются) и выписывает их на доску. Учащиеся, работая в группе, паре или индивидуально, дают общую трактовку этих терминов и предполагают, как они будут применяться в конкретном контексте той темы, которую им сейчас предстоит изучить. (Н.: историческое сочинение в 5 </a:t>
            </a:r>
            <a:r>
              <a:rPr lang="ru-RU" dirty="0" err="1"/>
              <a:t>кл</a:t>
            </a:r>
            <a:r>
              <a:rPr lang="ru-RU" dirty="0"/>
              <a:t>. «</a:t>
            </a:r>
            <a:r>
              <a:rPr lang="ru-RU" dirty="0" err="1"/>
              <a:t>Саламинское</a:t>
            </a:r>
            <a:r>
              <a:rPr lang="ru-RU" dirty="0"/>
              <a:t> сражение» - </a:t>
            </a:r>
            <a:r>
              <a:rPr lang="ru-RU" dirty="0" err="1"/>
              <a:t>Саламин</a:t>
            </a:r>
            <a:r>
              <a:rPr lang="ru-RU" dirty="0"/>
              <a:t>, персы, Аттика, афиняне, стратег </a:t>
            </a:r>
            <a:r>
              <a:rPr lang="ru-RU" dirty="0" err="1"/>
              <a:t>Фемистокл</a:t>
            </a:r>
            <a:r>
              <a:rPr lang="ru-RU" dirty="0"/>
              <a:t>, хитрость, победа)</a:t>
            </a:r>
          </a:p>
        </p:txBody>
      </p:sp>
    </p:spTree>
    <p:extLst>
      <p:ext uri="{BB962C8B-B14F-4D97-AF65-F5344CB8AC3E}">
        <p14:creationId xmlns:p14="http://schemas.microsoft.com/office/powerpoint/2010/main" val="13459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«Концептуальная таблица»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полезен, когда предполагается сравнение трех и более аспектов или вопросов. Таблица строится так: по горизонтали располагается то, что подлежит сравнению, а по вертикали – различные черты, свойства, по которым это сравнение происходит.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975980"/>
              </p:ext>
            </p:extLst>
          </p:nvPr>
        </p:nvGraphicFramePr>
        <p:xfrm>
          <a:off x="901519" y="412123"/>
          <a:ext cx="7791720" cy="5813698"/>
        </p:xfrm>
        <a:graphic>
          <a:graphicData uri="http://schemas.openxmlformats.org/drawingml/2006/table">
            <a:tbl>
              <a:tblPr/>
              <a:tblGrid>
                <a:gridCol w="1947930"/>
                <a:gridCol w="1947930"/>
                <a:gridCol w="1947930"/>
                <a:gridCol w="1947930"/>
              </a:tblGrid>
              <a:tr h="110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Линии сравнения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A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Юго-Запад Руси (Галицко-Волынское княжество)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A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Северо-Запад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(Новгород)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A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Северо-Восток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(Владимиро-Суздальское княжество)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AD2"/>
                    </a:solidFill>
                  </a:tcPr>
                </a:tc>
              </a:tr>
              <a:tr h="110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1.Климат и геостратегическое положение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2.Занятия и экономическое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3.Социально-политическое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Князья-правители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Политические модели правления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7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Сводная таблица «Плюс. Минус. Интересно»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Group 38"/>
          <p:cNvGraphicFramePr>
            <a:graphicFrameLocks/>
          </p:cNvGraphicFramePr>
          <p:nvPr/>
        </p:nvGraphicFramePr>
        <p:xfrm>
          <a:off x="457200" y="1447800"/>
          <a:ext cx="8229600" cy="477400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76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«+» (факты носят положительный характер)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«-» (отрицательное значение)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«!» (мне это интересно)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Введены пенсии колхозникам, паспорта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Возросли темпы роста с/х. продукции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Быстрые темпы развития тяжёлой  промышленности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Запуск первого в мире  иск. спутника Земли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Искусств. материалы, тепловозы, электровозы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Потеря кадров механизаторов и др.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Упадок личного хозяйства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«Кукурузная» эпопея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Кризис в освоении целинны – эрозия почв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Продовольственный кризис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Предприятия лёгкой пром. отставали в развитии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Реформа управления народным хозяйством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Экономический курс Маленкова – интенсивный путь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Экономический курс Хрущева – экстенсивный путь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Социальная политика направлена  на улучшение жизни народа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Взаимоопрос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Один из способов работы в парах. </a:t>
            </a:r>
          </a:p>
          <a:p>
            <a:r>
              <a:rPr lang="ru-RU" dirty="0"/>
              <a:t>Используется в фазе «осмысления». Технология применения: Два ученика читают текст, останавливаясь после каждого абзаца, и задают друг другу вопросы разного уровня по содержанию прочитанного.</a:t>
            </a:r>
          </a:p>
          <a:p>
            <a:r>
              <a:rPr lang="ru-RU" dirty="0"/>
              <a:t>Используется в фазе «вызова». Технология применения: Два ученика получают карточку с понятием, датой, именем на оборотной стороне записывают объяснение, задают друг другу вопросы по содержанию написанного, передают следующей паре.</a:t>
            </a:r>
          </a:p>
          <a:p>
            <a:r>
              <a:rPr lang="ru-RU" dirty="0"/>
              <a:t> Данная форма способствует развитию коммуникативных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23459"/>
            <a:ext cx="7886700" cy="10363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развития критического мышления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96" y="2305318"/>
            <a:ext cx="8226537" cy="42371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Критическое мышление </a:t>
            </a:r>
            <a:r>
              <a:rPr lang="ru-RU" dirty="0" smtClean="0">
                <a:solidFill>
                  <a:schemeClr val="tx1"/>
                </a:solidFill>
              </a:rPr>
              <a:t>– это один из видов интеллектуальной деятельности человека, который характеризуется высоким уровнем восприятия, понимания, объективности подхода к окружающему его информационному полю. 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Технология позволяет: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Превратить учение в личностно-ориентированное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Предусматривает «проблемный» характер обучения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70" y="1079544"/>
            <a:ext cx="43227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7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РЕЗЮМЕ </a:t>
            </a:r>
            <a:r>
              <a:rPr lang="ru-RU" dirty="0"/>
              <a:t>(используется в фазе «рефлексии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сегодня я узнал…</a:t>
            </a:r>
          </a:p>
          <a:p>
            <a:r>
              <a:rPr lang="ru-RU" dirty="0"/>
              <a:t>было интересно…</a:t>
            </a:r>
          </a:p>
          <a:p>
            <a:r>
              <a:rPr lang="ru-RU" dirty="0"/>
              <a:t>было трудно…</a:t>
            </a:r>
          </a:p>
          <a:p>
            <a:r>
              <a:rPr lang="ru-RU" dirty="0"/>
              <a:t>я выполнял задания…</a:t>
            </a:r>
          </a:p>
          <a:p>
            <a:r>
              <a:rPr lang="ru-RU" dirty="0"/>
              <a:t>я понял, что…</a:t>
            </a:r>
          </a:p>
          <a:p>
            <a:r>
              <a:rPr lang="ru-RU" dirty="0"/>
              <a:t>теперь я могу…</a:t>
            </a:r>
          </a:p>
          <a:p>
            <a:r>
              <a:rPr lang="ru-RU" dirty="0"/>
              <a:t>я почувствовал, что…</a:t>
            </a:r>
          </a:p>
          <a:p>
            <a:r>
              <a:rPr lang="ru-RU" dirty="0"/>
              <a:t>я приобрел…</a:t>
            </a:r>
          </a:p>
          <a:p>
            <a:r>
              <a:rPr lang="ru-RU" dirty="0"/>
              <a:t>я научился…</a:t>
            </a:r>
          </a:p>
          <a:p>
            <a:r>
              <a:rPr lang="ru-RU" dirty="0"/>
              <a:t>у меня получилось …</a:t>
            </a:r>
          </a:p>
          <a:p>
            <a:r>
              <a:rPr lang="ru-RU" dirty="0"/>
              <a:t>я смог…</a:t>
            </a:r>
          </a:p>
          <a:p>
            <a:r>
              <a:rPr lang="ru-RU" dirty="0"/>
              <a:t>я попробую…</a:t>
            </a:r>
          </a:p>
          <a:p>
            <a:r>
              <a:rPr lang="ru-RU" dirty="0"/>
              <a:t>меня удивило…</a:t>
            </a:r>
          </a:p>
          <a:p>
            <a:r>
              <a:rPr lang="ru-RU" dirty="0"/>
              <a:t>мне захотелось…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1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дает ТРКМ обучающимся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повышение эффективности восприятия информации</a:t>
            </a:r>
          </a:p>
          <a:p>
            <a:r>
              <a:rPr lang="ru-RU" dirty="0"/>
              <a:t>повышение интереса как к изучаемому материалу, так и к самому    процессу обучения;</a:t>
            </a:r>
          </a:p>
          <a:p>
            <a:r>
              <a:rPr lang="ru-RU" dirty="0"/>
              <a:t>умение критически мыслить;</a:t>
            </a:r>
          </a:p>
          <a:p>
            <a:r>
              <a:rPr lang="ru-RU" dirty="0"/>
              <a:t>умение ответственно относиться к собственному образованию;</a:t>
            </a:r>
          </a:p>
          <a:p>
            <a:r>
              <a:rPr lang="ru-RU" dirty="0"/>
              <a:t>умение работать в сотрудничестве с другими;</a:t>
            </a:r>
          </a:p>
          <a:p>
            <a:r>
              <a:rPr lang="ru-RU" dirty="0"/>
              <a:t>повышение качества образования учеников; </a:t>
            </a:r>
          </a:p>
          <a:p>
            <a:r>
              <a:rPr lang="ru-RU" dirty="0"/>
              <a:t>желание и умение стать человеком, который учится в течение всей жизни.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дает ТРКМ учителю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умение создать в классе атмосферу открытости и ответственного сотрудничества;</a:t>
            </a:r>
          </a:p>
          <a:p>
            <a:r>
              <a:rPr lang="ru-RU" dirty="0"/>
              <a:t>возможность использовать модель обучения и систему эффективных методик, которые способствуют развитию критического мышления и самостоятельности в процессе обучения;</a:t>
            </a:r>
          </a:p>
          <a:p>
            <a:r>
              <a:rPr lang="ru-RU" dirty="0"/>
              <a:t> стать практиками, которые умеют грамотно анализировать свою деятельность;</a:t>
            </a:r>
          </a:p>
          <a:p>
            <a:r>
              <a:rPr lang="ru-RU" dirty="0"/>
              <a:t>стать источником ценной профессиональной информации для других учителей.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9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472" y="180304"/>
            <a:ext cx="8051223" cy="850006"/>
          </a:xfrm>
        </p:spPr>
        <p:txBody>
          <a:bodyPr>
            <a:normAutofit/>
          </a:bodyPr>
          <a:lstStyle/>
          <a:p>
            <a:r>
              <a:rPr lang="ru-RU" sz="3600" dirty="0"/>
              <a:t>Основа технологии - трехфазовая структура урока: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996376"/>
              </p:ext>
            </p:extLst>
          </p:nvPr>
        </p:nvGraphicFramePr>
        <p:xfrm>
          <a:off x="900113" y="1825625"/>
          <a:ext cx="78867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стадия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стадия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стадия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Вызов: </a:t>
                      </a:r>
                    </a:p>
                    <a:p>
                      <a:r>
                        <a:rPr lang="ru-RU" dirty="0" smtClean="0"/>
                        <a:t>-актуализация имеющихся знаний;</a:t>
                      </a:r>
                    </a:p>
                    <a:p>
                      <a:r>
                        <a:rPr lang="ru-RU" dirty="0" smtClean="0"/>
                        <a:t> -пробуждение интереса к получению новой информации; </a:t>
                      </a:r>
                    </a:p>
                    <a:p>
                      <a:r>
                        <a:rPr lang="ru-RU" dirty="0" smtClean="0"/>
                        <a:t>-постановка учеником собственных целей обучения.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Осмысление содержания: </a:t>
                      </a:r>
                    </a:p>
                    <a:p>
                      <a:r>
                        <a:rPr lang="ru-RU" dirty="0" smtClean="0"/>
                        <a:t>-получение новой информации; </a:t>
                      </a:r>
                    </a:p>
                    <a:p>
                      <a:r>
                        <a:rPr lang="ru-RU" dirty="0" smtClean="0"/>
                        <a:t>-учащиеся соотносят старые знания с новыми.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Рефлексия: </a:t>
                      </a:r>
                    </a:p>
                    <a:p>
                      <a:r>
                        <a:rPr lang="ru-RU" dirty="0" smtClean="0"/>
                        <a:t>-размышление, рождение нового знания; </a:t>
                      </a:r>
                    </a:p>
                    <a:p>
                      <a:r>
                        <a:rPr lang="ru-RU" dirty="0" smtClean="0"/>
                        <a:t>-постановка учеником новых целей обучения.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3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Приемы используемые на фазе вызова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200" y="1490774"/>
            <a:ext cx="7886700" cy="435133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«Верное или неверное утверждение» (в форме игры «крестики –нолики»)</a:t>
            </a:r>
          </a:p>
          <a:p>
            <a:r>
              <a:rPr lang="ru-RU" dirty="0"/>
              <a:t>Проблемные вопросы;</a:t>
            </a:r>
          </a:p>
          <a:p>
            <a:r>
              <a:rPr lang="ru-RU" dirty="0"/>
              <a:t>«Толстые и тонкие» вопросы;</a:t>
            </a:r>
          </a:p>
          <a:p>
            <a:r>
              <a:rPr lang="ru-RU" dirty="0"/>
              <a:t>Рассказ-предположение по ключевым словам;</a:t>
            </a:r>
          </a:p>
          <a:p>
            <a:r>
              <a:rPr lang="ru-RU" dirty="0"/>
              <a:t>Перепутанные логические цепочки;</a:t>
            </a:r>
          </a:p>
          <a:p>
            <a:r>
              <a:rPr lang="ru-RU" dirty="0" smtClean="0"/>
              <a:t>Кластеры, понятийное колесо</a:t>
            </a:r>
            <a:endParaRPr lang="ru-RU" dirty="0"/>
          </a:p>
          <a:p>
            <a:r>
              <a:rPr lang="ru-RU" dirty="0" smtClean="0"/>
              <a:t>Таблицы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Фаза осмысления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4" y="1326524"/>
            <a:ext cx="7886700" cy="4850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Стадия осмысления содержания может осуществляться по-разному: </a:t>
            </a:r>
            <a:endParaRPr lang="ru-RU" dirty="0" smtClean="0"/>
          </a:p>
          <a:p>
            <a:r>
              <a:rPr lang="ru-RU" dirty="0" smtClean="0"/>
              <a:t>чтение </a:t>
            </a:r>
            <a:r>
              <a:rPr lang="ru-RU" dirty="0"/>
              <a:t>текста, </a:t>
            </a:r>
            <a:endParaRPr lang="ru-RU" dirty="0" smtClean="0"/>
          </a:p>
          <a:p>
            <a:r>
              <a:rPr lang="ru-RU" dirty="0" smtClean="0"/>
              <a:t>рассказ </a:t>
            </a:r>
            <a:r>
              <a:rPr lang="ru-RU" dirty="0"/>
              <a:t>учителя, </a:t>
            </a:r>
            <a:endParaRPr lang="ru-RU" dirty="0" smtClean="0"/>
          </a:p>
          <a:p>
            <a:r>
              <a:rPr lang="ru-RU" dirty="0" smtClean="0"/>
              <a:t>просмотр </a:t>
            </a:r>
            <a:r>
              <a:rPr lang="ru-RU" dirty="0"/>
              <a:t>видеофильма. </a:t>
            </a:r>
            <a:endParaRPr lang="ru-RU" dirty="0" smtClean="0"/>
          </a:p>
          <a:p>
            <a:r>
              <a:rPr lang="ru-RU" dirty="0" smtClean="0"/>
              <a:t>Тут </a:t>
            </a:r>
            <a:r>
              <a:rPr lang="ru-RU" dirty="0"/>
              <a:t>большую роль играет внимание, поэтому что не у всех учеников получается правильно. После завершения индивидуальной работы проверяют друг друга, сверяются либо в группах, либо в парах. В конце всего этого звучит верный вариант , и все могут проверить качество своей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1868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Приемы, используемые в фазе осмысления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Методы активного чтения: «</a:t>
            </a:r>
            <a:r>
              <a:rPr lang="ru-RU" dirty="0" err="1"/>
              <a:t>инсерт</a:t>
            </a:r>
            <a:r>
              <a:rPr lang="ru-RU" dirty="0"/>
              <a:t>», «</a:t>
            </a:r>
            <a:r>
              <a:rPr lang="ru-RU" dirty="0" err="1"/>
              <a:t>фишбоун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Ведение различных записей: бортовой журнал;</a:t>
            </a:r>
          </a:p>
          <a:p>
            <a:r>
              <a:rPr lang="ru-RU" dirty="0"/>
              <a:t>Поиск ответов на поставленные в первой части урока вопросы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3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Приемы, используемые в фазе рефлексии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Резюме (Я понял(а), что…).</a:t>
            </a:r>
          </a:p>
          <a:p>
            <a:r>
              <a:rPr lang="ru-RU" dirty="0" err="1"/>
              <a:t>Синквейн</a:t>
            </a:r>
            <a:r>
              <a:rPr lang="ru-RU" dirty="0"/>
              <a:t>;</a:t>
            </a:r>
          </a:p>
          <a:p>
            <a:r>
              <a:rPr lang="ru-RU" dirty="0"/>
              <a:t>Кластер;</a:t>
            </a:r>
          </a:p>
          <a:p>
            <a:r>
              <a:rPr lang="ru-RU" dirty="0"/>
              <a:t>Возврат к ключевым словам;</a:t>
            </a:r>
          </a:p>
          <a:p>
            <a:r>
              <a:rPr lang="ru-RU" dirty="0"/>
              <a:t>Устный круглый стол;</a:t>
            </a:r>
          </a:p>
          <a:p>
            <a:r>
              <a:rPr lang="ru-RU" dirty="0"/>
              <a:t>Различные виды дискуссий;</a:t>
            </a:r>
          </a:p>
          <a:p>
            <a:r>
              <a:rPr lang="ru-RU" dirty="0"/>
              <a:t>Написание творческих работ;</a:t>
            </a:r>
          </a:p>
          <a:p>
            <a:r>
              <a:rPr lang="ru-RU" dirty="0"/>
              <a:t>Исследование по отдельным вопросам</a:t>
            </a:r>
          </a:p>
        </p:txBody>
      </p:sp>
    </p:spTree>
    <p:extLst>
      <p:ext uri="{BB962C8B-B14F-4D97-AF65-F5344CB8AC3E}">
        <p14:creationId xmlns:p14="http://schemas.microsoft.com/office/powerpoint/2010/main" val="25007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Приемы используемые в ТРКМ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Инсерт</a:t>
            </a:r>
            <a:r>
              <a:rPr lang="ru-RU" dirty="0"/>
              <a:t> –</a:t>
            </a:r>
          </a:p>
          <a:p>
            <a:pPr marL="0" indent="0">
              <a:buNone/>
            </a:pPr>
            <a:r>
              <a:rPr lang="ru-RU" dirty="0" smtClean="0"/>
              <a:t>маркировка </a:t>
            </a:r>
            <a:r>
              <a:rPr lang="ru-RU" dirty="0"/>
              <a:t>текста на полях значками по мере его чтения.</a:t>
            </a:r>
          </a:p>
          <a:p>
            <a:endParaRPr lang="ru-RU" dirty="0"/>
          </a:p>
          <a:p>
            <a:r>
              <a:rPr lang="ru-RU" dirty="0"/>
              <a:t>Делает зримым процесс накопления информации</a:t>
            </a:r>
          </a:p>
          <a:p>
            <a:endParaRPr lang="ru-RU" dirty="0"/>
          </a:p>
          <a:p>
            <a:r>
              <a:rPr lang="ru-RU" dirty="0"/>
              <a:t>« V » – уже знал</a:t>
            </a:r>
          </a:p>
          <a:p>
            <a:r>
              <a:rPr lang="ru-RU" dirty="0"/>
              <a:t>«+» – новое</a:t>
            </a:r>
          </a:p>
          <a:p>
            <a:r>
              <a:rPr lang="ru-RU" dirty="0"/>
              <a:t>«-» – думал иначе</a:t>
            </a:r>
          </a:p>
          <a:p>
            <a:r>
              <a:rPr lang="ru-RU" dirty="0"/>
              <a:t>«?» – не понял, есть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24141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Кластер («гроздь», « пучок», «созвездие»)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4" y="1825625"/>
            <a:ext cx="7886700" cy="47039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Это способ позволяет сделать наглядными те мыслительные процессы, которые происходят при погружении в ту или иную тему. Последовательность действий: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1. Посередине чистого листа (классной доски) написать ключевое слово или предложение, которое является «центром» идеи, темы.</a:t>
            </a:r>
          </a:p>
          <a:p>
            <a:pPr marL="0" indent="0">
              <a:buNone/>
            </a:pPr>
            <a:r>
              <a:rPr lang="ru-RU" dirty="0"/>
              <a:t>2. Вокруг «накидать» слова или предложения, выражающие идеи, факты, образы, подходящие для данной темы.</a:t>
            </a:r>
          </a:p>
          <a:p>
            <a:pPr marL="0" indent="0">
              <a:buNone/>
            </a:pPr>
            <a:r>
              <a:rPr lang="ru-RU" dirty="0"/>
              <a:t>3. По мере записи, появившиеся слова соединяются прямыми линиями с ключевым понятием. У каждой из «веточек» в свою очередь тоже появляются «веточки», устанавливаются новые логические связи. В итоге получается структура, которая графически отображает наши размышления, определяет информационное поле данной темы.</a:t>
            </a:r>
          </a:p>
        </p:txBody>
      </p:sp>
    </p:spTree>
    <p:extLst>
      <p:ext uri="{BB962C8B-B14F-4D97-AF65-F5344CB8AC3E}">
        <p14:creationId xmlns:p14="http://schemas.microsoft.com/office/powerpoint/2010/main" val="17437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1351</Words>
  <Application>Microsoft Office PowerPoint</Application>
  <PresentationFormat>Экран (4:3)</PresentationFormat>
  <Paragraphs>207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Wingdings</vt:lpstr>
      <vt:lpstr>Times New Roman</vt:lpstr>
      <vt:lpstr>Windsor</vt:lpstr>
      <vt:lpstr>Tahoma</vt:lpstr>
      <vt:lpstr>Candara</vt:lpstr>
      <vt:lpstr>Verdana</vt:lpstr>
      <vt:lpstr>Тема Office</vt:lpstr>
      <vt:lpstr>«Технология развития критического мышления как средство формирования ключевых компетенций на уроках истории и обществознания» </vt:lpstr>
      <vt:lpstr>Технология развития критического мышления </vt:lpstr>
      <vt:lpstr>Основа технологии - трехфазовая структура урока: </vt:lpstr>
      <vt:lpstr>Приемы используемые на фазе вызова </vt:lpstr>
      <vt:lpstr>Фаза осмысления </vt:lpstr>
      <vt:lpstr>Приемы, используемые в фазе осмысления</vt:lpstr>
      <vt:lpstr>Приемы, используемые в фазе рефлексии</vt:lpstr>
      <vt:lpstr>Приемы используемые в ТРКМ</vt:lpstr>
      <vt:lpstr>Кластер («гроздь», « пучок», «созвездие»)</vt:lpstr>
      <vt:lpstr>Памятка для работы с кластером</vt:lpstr>
      <vt:lpstr>Понятийное колесо на уроке обществознания в 8 классе.  Тема «Что такое общество» </vt:lpstr>
      <vt:lpstr>Стратегия ЗХУ на уроке истории в 9 классе.  Тема «Причины и начало  Первой мировой войны» </vt:lpstr>
      <vt:lpstr>Стратегия «Инсерт» на уроке истории в 7 классе.  Тема «Великие географические открытия  и их последствия»</vt:lpstr>
      <vt:lpstr>SWOT – анализ на уроке экономики в 8 классе Тема «Типы экономических систем»</vt:lpstr>
      <vt:lpstr>Ключевые (опорные) слова (словосочетания, термины)</vt:lpstr>
      <vt:lpstr>«Концептуальная таблица»</vt:lpstr>
      <vt:lpstr>Презентация PowerPoint</vt:lpstr>
      <vt:lpstr>Сводная таблица «Плюс. Минус. Интересно» </vt:lpstr>
      <vt:lpstr>Взаимоопрос</vt:lpstr>
      <vt:lpstr>РЕЗЮМЕ (используется в фазе «рефлексии»)</vt:lpstr>
      <vt:lpstr>Что дает ТРКМ обучающимся</vt:lpstr>
      <vt:lpstr>Что дает ТРКМ учителю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Бегалиев</dc:creator>
  <cp:lastModifiedBy>Кабинет истории</cp:lastModifiedBy>
  <cp:revision>27</cp:revision>
  <dcterms:created xsi:type="dcterms:W3CDTF">2017-01-28T03:39:37Z</dcterms:created>
  <dcterms:modified xsi:type="dcterms:W3CDTF">2017-02-20T00:51:58Z</dcterms:modified>
</cp:coreProperties>
</file>